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78" r:id="rId5"/>
    <p:sldId id="259" r:id="rId6"/>
    <p:sldId id="287" r:id="rId7"/>
    <p:sldId id="260" r:id="rId8"/>
    <p:sldId id="261" r:id="rId9"/>
    <p:sldId id="258" r:id="rId10"/>
    <p:sldId id="262" r:id="rId11"/>
    <p:sldId id="264" r:id="rId12"/>
    <p:sldId id="271" r:id="rId13"/>
    <p:sldId id="277" r:id="rId14"/>
    <p:sldId id="281" r:id="rId15"/>
    <p:sldId id="272" r:id="rId16"/>
    <p:sldId id="276" r:id="rId17"/>
    <p:sldId id="282" r:id="rId18"/>
    <p:sldId id="273" r:id="rId19"/>
    <p:sldId id="275" r:id="rId20"/>
    <p:sldId id="283" r:id="rId21"/>
    <p:sldId id="284" r:id="rId22"/>
    <p:sldId id="266" r:id="rId23"/>
    <p:sldId id="267" r:id="rId24"/>
    <p:sldId id="268" r:id="rId25"/>
    <p:sldId id="269" r:id="rId26"/>
    <p:sldId id="270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4498D-D1E3-41A6-B55A-13613D5C50FB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C790-4B3C-48C8-80F7-779E4964D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4498D-D1E3-41A6-B55A-13613D5C50FB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C790-4B3C-48C8-80F7-779E4964D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4498D-D1E3-41A6-B55A-13613D5C50FB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C790-4B3C-48C8-80F7-779E4964D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4498D-D1E3-41A6-B55A-13613D5C50FB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C790-4B3C-48C8-80F7-779E4964D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4498D-D1E3-41A6-B55A-13613D5C50FB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C790-4B3C-48C8-80F7-779E4964D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4498D-D1E3-41A6-B55A-13613D5C50FB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C790-4B3C-48C8-80F7-779E4964D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4498D-D1E3-41A6-B55A-13613D5C50FB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C790-4B3C-48C8-80F7-779E4964D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4498D-D1E3-41A6-B55A-13613D5C50FB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C790-4B3C-48C8-80F7-779E4964D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4498D-D1E3-41A6-B55A-13613D5C50FB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C790-4B3C-48C8-80F7-779E4964D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4498D-D1E3-41A6-B55A-13613D5C50FB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C790-4B3C-48C8-80F7-779E4964D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34498D-D1E3-41A6-B55A-13613D5C50FB}" type="datetimeFigureOut">
              <a:rPr lang="en-US" smtClean="0"/>
              <a:pPr/>
              <a:t>12/9/2009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A0C790-4B3C-48C8-80F7-779E4964D3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6096000"/>
            <a:ext cx="9144000" cy="762000"/>
            <a:chOff x="0" y="6096000"/>
            <a:chExt cx="9144000" cy="762000"/>
          </a:xfrm>
        </p:grpSpPr>
        <p:pic>
          <p:nvPicPr>
            <p:cNvPr id="7" name="Picture 6" descr="e2v.gif"/>
            <p:cNvPicPr>
              <a:picLocks noChangeAspect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934200" y="6311537"/>
              <a:ext cx="1828800" cy="47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" name="Object 15"/>
            <p:cNvGraphicFramePr>
              <a:graphicFrameLocks noChangeAspect="1"/>
            </p:cNvGraphicFramePr>
            <p:nvPr userDrawn="1"/>
          </p:nvGraphicFramePr>
          <p:xfrm>
            <a:off x="4038600" y="6248400"/>
            <a:ext cx="762000" cy="536764"/>
          </p:xfrm>
          <a:graphic>
            <a:graphicData uri="http://schemas.openxmlformats.org/presentationml/2006/ole">
              <p:oleObj spid="_x0000_s2050" r:id="rId15" imgW="1587302" imgH="1117460" progId="">
                <p:embed/>
              </p:oleObj>
            </a:graphicData>
          </a:graphic>
        </p:graphicFrame>
        <p:pic>
          <p:nvPicPr>
            <p:cNvPr id="9" name="Picture 16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76800" y="6400800"/>
              <a:ext cx="990600" cy="261408"/>
            </a:xfrm>
            <a:prstGeom prst="rect">
              <a:avLst/>
            </a:prstGeom>
            <a:noFill/>
          </p:spPr>
        </p:pic>
        <p:pic>
          <p:nvPicPr>
            <p:cNvPr id="10" name="Picture 3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019801" y="6417056"/>
              <a:ext cx="1219200" cy="288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5"/>
            <p:cNvPicPr>
              <a:picLocks noChangeAspect="1" noChangeArrowheads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409542" y="6096000"/>
              <a:ext cx="73445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6"/>
            <p:cNvPicPr>
              <a:picLocks noChangeAspect="1"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0" y="6105715"/>
              <a:ext cx="838200" cy="752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5"/>
            <p:cNvPicPr>
              <a:picLocks noChangeAspect="1" noChangeArrowheads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676400" y="61722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6"/>
            <p:cNvPicPr>
              <a:picLocks noChangeAspect="1" noChangeArrowheads="1"/>
            </p:cNvPicPr>
            <p:nvPr userDrawn="1"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892330" y="6172200"/>
              <a:ext cx="631670" cy="60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4"/>
            <p:cNvPicPr>
              <a:picLocks noChangeAspect="1" noChangeArrowheads="1"/>
            </p:cNvPicPr>
            <p:nvPr userDrawn="1"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362200" y="6385560"/>
              <a:ext cx="1600200" cy="32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" name="TextBox 18"/>
          <p:cNvSpPr txBox="1"/>
          <p:nvPr userDrawn="1"/>
        </p:nvSpPr>
        <p:spPr>
          <a:xfrm>
            <a:off x="0" y="0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IXO</a:t>
            </a:r>
            <a:r>
              <a:rPr lang="en-US" sz="1000" i="1" baseline="0" dirty="0" smtClean="0">
                <a:solidFill>
                  <a:schemeClr val="bg1">
                    <a:lumMod val="50000"/>
                  </a:schemeClr>
                </a:solidFill>
              </a:rPr>
              <a:t> Off-Plane X-ray Grating Spectrometer                                               Randall McEntaffer, University of Iowa                                                                           AXRO 2009, Dec. 9</a:t>
            </a:r>
            <a:r>
              <a:rPr lang="en-US" sz="1000" i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000" i="1" baseline="0" dirty="0" smtClean="0">
                <a:solidFill>
                  <a:schemeClr val="bg1">
                    <a:lumMod val="50000"/>
                  </a:schemeClr>
                </a:solidFill>
              </a:rPr>
              <a:t>, 2009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Gratings – The “other” IXO optics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Off-Plane X-ray Grating Spectrometer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81400"/>
            <a:ext cx="6781800" cy="2057400"/>
          </a:xfrm>
        </p:spPr>
        <p:txBody>
          <a:bodyPr>
            <a:normAutofit fontScale="77500" lnSpcReduction="20000"/>
          </a:bodyPr>
          <a:lstStyle/>
          <a:p>
            <a:r>
              <a:rPr lang="en-GB" sz="2100" dirty="0" smtClean="0"/>
              <a:t>Randall </a:t>
            </a:r>
            <a:r>
              <a:rPr lang="en-GB" sz="2100" dirty="0" err="1" smtClean="0"/>
              <a:t>McEntaffer</a:t>
            </a:r>
            <a:r>
              <a:rPr lang="en-GB" sz="2100" dirty="0" smtClean="0"/>
              <a:t>, University of Iowa</a:t>
            </a:r>
            <a:endParaRPr lang="en-GB" sz="2100" dirty="0"/>
          </a:p>
          <a:p>
            <a:pPr algn="l"/>
            <a:endParaRPr lang="en-GB" sz="1600" dirty="0" smtClean="0"/>
          </a:p>
          <a:p>
            <a:pPr algn="l"/>
            <a:r>
              <a:rPr lang="en-GB" sz="1600" dirty="0" smtClean="0"/>
              <a:t>Department </a:t>
            </a:r>
            <a:r>
              <a:rPr lang="en-GB" sz="1600" dirty="0"/>
              <a:t>of Physics and Astronomy, University of Iowa, </a:t>
            </a:r>
            <a:r>
              <a:rPr lang="en-GB" sz="1600" dirty="0" smtClean="0"/>
              <a:t>Iowa City, IA, USA</a:t>
            </a:r>
          </a:p>
          <a:p>
            <a:pPr algn="l"/>
            <a:r>
              <a:rPr lang="en-GB" sz="1600" dirty="0" smtClean="0"/>
              <a:t>Department of Astrophysical and Planetary Sciences, University of Colorado, Boulder, CO, USA</a:t>
            </a:r>
          </a:p>
          <a:p>
            <a:pPr algn="l"/>
            <a:r>
              <a:rPr lang="en-GB" sz="1600" dirty="0" smtClean="0"/>
              <a:t>Northrop Grumman Aerospace Systems, Redondo Beach, CA, USA</a:t>
            </a:r>
          </a:p>
          <a:p>
            <a:pPr algn="l"/>
            <a:r>
              <a:rPr lang="en-GB" sz="1600" dirty="0" smtClean="0"/>
              <a:t>                                                     --------------------------------------------------------------</a:t>
            </a:r>
            <a:endParaRPr lang="en-GB" sz="1600" dirty="0"/>
          </a:p>
          <a:p>
            <a:pPr algn="l"/>
            <a:r>
              <a:rPr lang="en-GB" sz="1600" dirty="0" smtClean="0"/>
              <a:t>Planetary and Space Science Research Institute, Open University, Milton Keynes, UK</a:t>
            </a:r>
          </a:p>
          <a:p>
            <a:pPr algn="l"/>
            <a:r>
              <a:rPr lang="en-GB" sz="1600" dirty="0" err="1" smtClean="0"/>
              <a:t>Mullard</a:t>
            </a:r>
            <a:r>
              <a:rPr lang="en-GB" sz="1600" dirty="0" smtClean="0"/>
              <a:t> Space Science Laboratory, UCL, London, UK </a:t>
            </a:r>
          </a:p>
          <a:p>
            <a:pPr algn="l"/>
            <a:r>
              <a:rPr lang="en-GB" sz="1600" dirty="0" smtClean="0"/>
              <a:t>Department </a:t>
            </a:r>
            <a:r>
              <a:rPr lang="en-GB" sz="1600" dirty="0"/>
              <a:t>of Physics and Astronomy, Leicester University,  Leicester, UK</a:t>
            </a:r>
          </a:p>
          <a:p>
            <a:pPr algn="l"/>
            <a:r>
              <a:rPr lang="en-GB" sz="1600" dirty="0" smtClean="0"/>
              <a:t>e2v </a:t>
            </a:r>
            <a:r>
              <a:rPr lang="en-GB" sz="1600" dirty="0"/>
              <a:t>technologies, Chelmsford, </a:t>
            </a:r>
            <a:r>
              <a:rPr lang="en-GB" sz="1600" dirty="0" smtClean="0"/>
              <a:t>UK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configurations</a:t>
            </a:r>
            <a:endParaRPr lang="en-US" dirty="0"/>
          </a:p>
        </p:txBody>
      </p:sp>
      <p:pic>
        <p:nvPicPr>
          <p:cNvPr id="4" name="Picture 52" descr="IXO no shrou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68801" y="-387601"/>
            <a:ext cx="4572001" cy="839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/>
          <p:nvPr/>
        </p:nvGrpSpPr>
        <p:grpSpPr>
          <a:xfrm rot="1637397">
            <a:off x="758263" y="3058132"/>
            <a:ext cx="1275902" cy="1408266"/>
            <a:chOff x="3352800" y="4800600"/>
            <a:chExt cx="1447800" cy="1524000"/>
          </a:xfrm>
        </p:grpSpPr>
        <p:sp>
          <p:nvSpPr>
            <p:cNvPr id="6" name="Arc 5"/>
            <p:cNvSpPr/>
            <p:nvPr/>
          </p:nvSpPr>
          <p:spPr>
            <a:xfrm rot="10800000">
              <a:off x="3810001" y="5105399"/>
              <a:ext cx="838200" cy="762000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 rot="10800000">
              <a:off x="3352800" y="4800600"/>
              <a:ext cx="1447800" cy="1524000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352800" y="5486400"/>
              <a:ext cx="45720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0"/>
              <a:endCxn id="6" idx="0"/>
            </p:cNvCxnSpPr>
            <p:nvPr/>
          </p:nvCxnSpPr>
          <p:spPr>
            <a:xfrm flipV="1">
              <a:off x="4076699" y="5867399"/>
              <a:ext cx="152402" cy="4572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3"/>
          <p:cNvGrpSpPr/>
          <p:nvPr/>
        </p:nvGrpSpPr>
        <p:grpSpPr>
          <a:xfrm rot="1637397">
            <a:off x="3210166" y="3325613"/>
            <a:ext cx="762869" cy="892576"/>
            <a:chOff x="3352800" y="4800600"/>
            <a:chExt cx="1447800" cy="1524000"/>
          </a:xfrm>
        </p:grpSpPr>
        <p:sp>
          <p:nvSpPr>
            <p:cNvPr id="15" name="Arc 14"/>
            <p:cNvSpPr/>
            <p:nvPr/>
          </p:nvSpPr>
          <p:spPr>
            <a:xfrm rot="10800000">
              <a:off x="3810001" y="5105399"/>
              <a:ext cx="838200" cy="762000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0800000">
              <a:off x="3352800" y="4800600"/>
              <a:ext cx="1447800" cy="1524000"/>
            </a:xfrm>
            <a:prstGeom prst="arc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3352800" y="5486400"/>
              <a:ext cx="457200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0"/>
              <a:endCxn id="15" idx="0"/>
            </p:cNvCxnSpPr>
            <p:nvPr/>
          </p:nvCxnSpPr>
          <p:spPr>
            <a:xfrm flipV="1">
              <a:off x="4076699" y="5867399"/>
              <a:ext cx="152402" cy="4572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990600" y="6172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19.5 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61838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13.4 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6167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4.3 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8" name="Group 26"/>
          <p:cNvGrpSpPr/>
          <p:nvPr/>
        </p:nvGrpSpPr>
        <p:grpSpPr>
          <a:xfrm>
            <a:off x="6858000" y="3429000"/>
            <a:ext cx="685800" cy="609600"/>
            <a:chOff x="6858000" y="3429000"/>
            <a:chExt cx="685800" cy="609600"/>
          </a:xfrm>
        </p:grpSpPr>
        <p:cxnSp>
          <p:nvCxnSpPr>
            <p:cNvPr id="23" name="Straight Connector 22"/>
            <p:cNvCxnSpPr/>
            <p:nvPr/>
          </p:nvCxnSpPr>
          <p:spPr>
            <a:xfrm rot="10800000" flipV="1">
              <a:off x="6858000" y="3429000"/>
              <a:ext cx="685800" cy="2286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858000" y="3657600"/>
              <a:ext cx="45719" cy="1524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24" idx="4"/>
            </p:cNvCxnSpPr>
            <p:nvPr/>
          </p:nvCxnSpPr>
          <p:spPr>
            <a:xfrm rot="16200000" flipH="1">
              <a:off x="7098030" y="3592830"/>
              <a:ext cx="228600" cy="66294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304800"/>
            <a:ext cx="8305800" cy="5867400"/>
            <a:chOff x="0" y="152400"/>
            <a:chExt cx="9144000" cy="6477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2400"/>
              <a:ext cx="9144000" cy="64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4419600" y="5791200"/>
              <a:ext cx="1143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G in bus v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685275">
            <a:off x="-1716564" y="2567306"/>
            <a:ext cx="5322873" cy="175939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Gratings on the S/C bus, 13.4 m </a:t>
            </a:r>
            <a:r>
              <a:rPr lang="en-US" sz="3200" dirty="0" err="1" smtClean="0"/>
              <a:t>config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52400" y="4191000"/>
            <a:ext cx="2743200" cy="15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4066401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13.4 m</a:t>
            </a:r>
            <a:endParaRPr lang="en-US" sz="1200" dirty="0"/>
          </a:p>
        </p:txBody>
      </p:sp>
      <p:pic>
        <p:nvPicPr>
          <p:cNvPr id="9" name="Picture 8" descr="OPG in bus v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4581436"/>
            <a:ext cx="7391400" cy="1438364"/>
          </a:xfrm>
          <a:prstGeom prst="rect">
            <a:avLst/>
          </a:prstGeom>
        </p:spPr>
      </p:pic>
      <p:pic>
        <p:nvPicPr>
          <p:cNvPr id="10" name="Picture 9" descr="OPG in bus v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1096" y="1295400"/>
            <a:ext cx="3270504" cy="2966444"/>
          </a:xfrm>
          <a:prstGeom prst="rect">
            <a:avLst/>
          </a:prstGeom>
        </p:spPr>
      </p:pic>
      <p:pic>
        <p:nvPicPr>
          <p:cNvPr id="11" name="Picture 10" descr="OPG in bus v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87972" y="1524000"/>
            <a:ext cx="3369828" cy="2427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924675" cy="145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3488" y="4332134"/>
            <a:ext cx="6996112" cy="138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Gratings on the bus, 13.4 m </a:t>
            </a:r>
            <a:r>
              <a:rPr lang="en-US" dirty="0" err="1" smtClean="0"/>
              <a:t>raytrace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53400" y="3352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order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352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62 </a:t>
            </a:r>
            <a:r>
              <a:rPr lang="en-US" dirty="0" smtClean="0">
                <a:cs typeface="Times New Roman"/>
              </a:rPr>
              <a:t>Å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990600" y="2362200"/>
            <a:ext cx="1219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952500" y="3619500"/>
            <a:ext cx="1143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7696200" y="2133600"/>
            <a:ext cx="457200" cy="140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7772400" y="3543300"/>
            <a:ext cx="38100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3600" y="2819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separate continuum spectra, 5500 </a:t>
            </a:r>
            <a:r>
              <a:rPr lang="en-US" dirty="0" err="1" smtClean="0"/>
              <a:t>gr</a:t>
            </a:r>
            <a:r>
              <a:rPr lang="en-US" dirty="0" smtClean="0"/>
              <a:t>/mm,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l-GR" dirty="0" smtClean="0">
                <a:latin typeface="Times New Roman"/>
                <a:cs typeface="Times New Roman"/>
              </a:rPr>
              <a:t>Δλ</a:t>
            </a:r>
            <a:r>
              <a:rPr lang="en-US" dirty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= </a:t>
            </a:r>
            <a:r>
              <a:rPr lang="en-US" dirty="0" smtClean="0">
                <a:solidFill>
                  <a:srgbClr val="FF0000"/>
                </a:solidFill>
                <a:cs typeface="Times New Roman"/>
              </a:rPr>
              <a:t>9000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38216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separate continuum spectra, 1760 </a:t>
            </a:r>
            <a:r>
              <a:rPr lang="en-US" dirty="0" err="1" smtClean="0"/>
              <a:t>gr</a:t>
            </a:r>
            <a:r>
              <a:rPr lang="en-US" dirty="0" smtClean="0"/>
              <a:t>/mm,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l-GR" dirty="0" smtClean="0">
                <a:latin typeface="Times New Roman"/>
                <a:cs typeface="Times New Roman"/>
              </a:rPr>
              <a:t>Δλ</a:t>
            </a:r>
            <a:r>
              <a:rPr lang="en-US" dirty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= 3000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5715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0000"/>
                </a:solidFill>
              </a:rPr>
              <a:t>All ray traces performed by Webster Cash using IRT at U. of Colorado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_4m Long Ar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8229600" cy="2871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CCD array options for 13.4 m configuration</a:t>
            </a:r>
            <a:endParaRPr lang="en-US" sz="2800" dirty="0"/>
          </a:p>
        </p:txBody>
      </p:sp>
      <p:pic>
        <p:nvPicPr>
          <p:cNvPr id="4" name="Picture 3" descr="13_4m Short Ar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429001"/>
            <a:ext cx="5705948" cy="2693016"/>
          </a:xfrm>
          <a:prstGeom prst="rect">
            <a:avLst/>
          </a:prstGeom>
        </p:spPr>
      </p:pic>
      <p:pic>
        <p:nvPicPr>
          <p:cNvPr id="5" name="Picture 11" descr="IMG_298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0"/>
            <a:ext cx="3205163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G on FMA v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15736"/>
            <a:ext cx="5257800" cy="2580264"/>
          </a:xfrm>
          <a:prstGeom prst="rect">
            <a:avLst/>
          </a:prstGeom>
        </p:spPr>
      </p:pic>
      <p:pic>
        <p:nvPicPr>
          <p:cNvPr id="2" name="Picture 1" descr="OPG on FMA 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04800"/>
            <a:ext cx="4724400" cy="3392624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257800" y="1143000"/>
            <a:ext cx="3429000" cy="4983163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Gratings mounted to mirrors 19.5 m from focal plane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13.5 m design up to mirrors (same % beam coverage, but more gratings)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 cm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using same modules =&gt; 2000 gratings, 110 kg in gratings and module mounts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space study between grating surface/alignment tolerances, resolution, and CCD array size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ideal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Driving alignment for gratings is gratings to focal plane,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the telescope.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Large # of gratings to fabricate, align, calibrate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Complicates baffles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4527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Gratings on FMA, 19.5 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9989" y="4486275"/>
            <a:ext cx="6863411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8219"/>
            <a:ext cx="6781800" cy="136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Gratings on FMA, 19.5 m </a:t>
            </a:r>
            <a:r>
              <a:rPr lang="en-US" dirty="0" err="1" smtClean="0"/>
              <a:t>raytrace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53400" y="3505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order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62 </a:t>
            </a:r>
            <a:r>
              <a:rPr lang="en-US" dirty="0" smtClean="0">
                <a:cs typeface="Times New Roman"/>
              </a:rPr>
              <a:t>Å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990600" y="2514600"/>
            <a:ext cx="1219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952500" y="3771900"/>
            <a:ext cx="1143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>
            <a:off x="7696200" y="2286000"/>
            <a:ext cx="457200" cy="140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rot="10800000" flipV="1">
            <a:off x="7772400" y="3695700"/>
            <a:ext cx="38100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3600" y="2971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separate continuum spectra, 5500 </a:t>
            </a:r>
            <a:r>
              <a:rPr lang="en-US" dirty="0" err="1" smtClean="0"/>
              <a:t>gr</a:t>
            </a:r>
            <a:r>
              <a:rPr lang="en-US" dirty="0" smtClean="0"/>
              <a:t>/mm,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l-GR" dirty="0" smtClean="0">
                <a:latin typeface="Times New Roman"/>
                <a:cs typeface="Times New Roman"/>
              </a:rPr>
              <a:t>Δλ</a:t>
            </a:r>
            <a:r>
              <a:rPr lang="en-US" dirty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= </a:t>
            </a:r>
            <a:r>
              <a:rPr lang="en-US" dirty="0" smtClean="0">
                <a:solidFill>
                  <a:srgbClr val="FF0000"/>
                </a:solidFill>
                <a:cs typeface="Times New Roman"/>
              </a:rPr>
              <a:t>13000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39740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separate continuum spectra, 1200 </a:t>
            </a:r>
            <a:r>
              <a:rPr lang="en-US" dirty="0" err="1" smtClean="0"/>
              <a:t>gr</a:t>
            </a:r>
            <a:r>
              <a:rPr lang="en-US" dirty="0" smtClean="0"/>
              <a:t>/mm,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/</a:t>
            </a:r>
            <a:r>
              <a:rPr lang="el-GR" dirty="0" smtClean="0">
                <a:latin typeface="Times New Roman"/>
                <a:cs typeface="Times New Roman"/>
              </a:rPr>
              <a:t>Δλ</a:t>
            </a:r>
            <a:r>
              <a:rPr lang="en-US" dirty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= 3000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_5m Short Arr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276600"/>
            <a:ext cx="6248400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CCD array options for 19.5 m option</a:t>
            </a:r>
            <a:endParaRPr lang="en-US" sz="2800" dirty="0"/>
          </a:p>
        </p:txBody>
      </p:sp>
      <p:pic>
        <p:nvPicPr>
          <p:cNvPr id="3" name="Picture 2" descr="19_5m Long Ar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50407"/>
            <a:ext cx="8763000" cy="26911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8866" y="3543300"/>
            <a:ext cx="6115534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Tower design, 4.3 m</a:t>
            </a:r>
            <a:endParaRPr lang="en-US" sz="32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851" y="762000"/>
            <a:ext cx="279234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39375"/>
            <a:ext cx="4109756" cy="254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Group 30"/>
          <p:cNvGrpSpPr/>
          <p:nvPr/>
        </p:nvGrpSpPr>
        <p:grpSpPr>
          <a:xfrm>
            <a:off x="0" y="3048000"/>
            <a:ext cx="2133600" cy="2825750"/>
            <a:chOff x="1566863" y="998538"/>
            <a:chExt cx="4891087" cy="5865812"/>
          </a:xfrm>
        </p:grpSpPr>
        <p:pic>
          <p:nvPicPr>
            <p:cNvPr id="32" name="Picture 3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079501" y="1485900"/>
              <a:ext cx="5865812" cy="48910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3" name="Trapezoid 32"/>
            <p:cNvSpPr/>
            <p:nvPr/>
          </p:nvSpPr>
          <p:spPr>
            <a:xfrm>
              <a:off x="3124200" y="1066800"/>
              <a:ext cx="1600200" cy="4038600"/>
            </a:xfrm>
            <a:prstGeom prst="trapezoid">
              <a:avLst/>
            </a:prstGeom>
            <a:solidFill>
              <a:srgbClr val="FFFF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Tower </a:t>
            </a:r>
            <a:r>
              <a:rPr lang="en-US" dirty="0" err="1" smtClean="0"/>
              <a:t>raytrace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4419600"/>
            <a:ext cx="8963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765" y="1036256"/>
            <a:ext cx="5621235" cy="353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7376" y="2921627"/>
            <a:ext cx="317625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3810000" cy="222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14800" y="762000"/>
            <a:ext cx="4876800" cy="5364163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Instruments</a:t>
            </a:r>
          </a:p>
          <a:p>
            <a:pPr lvl="1"/>
            <a:r>
              <a:rPr lang="en-US" dirty="0" smtClean="0"/>
              <a:t>XMS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XGS</a:t>
            </a:r>
          </a:p>
          <a:p>
            <a:pPr lvl="1"/>
            <a:r>
              <a:rPr lang="en-US" dirty="0" smtClean="0"/>
              <a:t>WFI/HXI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HTRS</a:t>
            </a:r>
          </a:p>
          <a:p>
            <a:pPr lvl="1"/>
            <a:r>
              <a:rPr lang="en-US" dirty="0" smtClean="0"/>
              <a:t>XPOL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895600"/>
            <a:ext cx="4191000" cy="314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Tower CCD Array</a:t>
            </a:r>
            <a:endParaRPr lang="en-US" dirty="0"/>
          </a:p>
        </p:txBody>
      </p:sp>
      <p:pic>
        <p:nvPicPr>
          <p:cNvPr id="3" name="Picture 2" descr="4_3m Two Ar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3079882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14800"/>
            <a:ext cx="4114800" cy="210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838199"/>
            <a:ext cx="2868549" cy="328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Low mass </a:t>
            </a:r>
          </a:p>
          <a:p>
            <a:pPr lvl="1"/>
            <a:r>
              <a:rPr lang="en-US" dirty="0" smtClean="0"/>
              <a:t>25 kg (</a:t>
            </a:r>
            <a:r>
              <a:rPr lang="en-US" dirty="0" err="1" smtClean="0"/>
              <a:t>gratings+mounts+tower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Low obscuration</a:t>
            </a:r>
          </a:p>
          <a:p>
            <a:r>
              <a:rPr lang="en-US" dirty="0" smtClean="0"/>
              <a:t>Easily actuated =&gt; more effective area?</a:t>
            </a:r>
          </a:p>
          <a:p>
            <a:r>
              <a:rPr lang="en-US" dirty="0" smtClean="0"/>
              <a:t>Spectral redundancy</a:t>
            </a:r>
          </a:p>
          <a:p>
            <a:r>
              <a:rPr lang="en-US" dirty="0" smtClean="0"/>
              <a:t>Ease of calibration</a:t>
            </a:r>
          </a:p>
          <a:p>
            <a:r>
              <a:rPr lang="en-US" dirty="0" smtClean="0"/>
              <a:t>Easier thermal control</a:t>
            </a:r>
          </a:p>
          <a:p>
            <a:r>
              <a:rPr lang="en-US" dirty="0" smtClean="0"/>
              <a:t>Provides structure for required system architecture</a:t>
            </a:r>
          </a:p>
          <a:p>
            <a:pPr lvl="1"/>
            <a:r>
              <a:rPr lang="en-US" dirty="0" smtClean="0"/>
              <a:t>Charged particle scrubbers, i.e. heavy magnets</a:t>
            </a:r>
          </a:p>
          <a:p>
            <a:pPr lvl="1"/>
            <a:r>
              <a:rPr lang="en-US" dirty="0" smtClean="0"/>
              <a:t>Common baffle (already 3.1 m tower needed)</a:t>
            </a:r>
          </a:p>
          <a:p>
            <a:pPr lvl="1"/>
            <a:r>
              <a:rPr lang="en-US" dirty="0" smtClean="0"/>
              <a:t>MIP instrument cold plates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On-going grating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Iowa</a:t>
            </a:r>
          </a:p>
          <a:p>
            <a:pPr lvl="1"/>
            <a:r>
              <a:rPr lang="en-US" dirty="0" smtClean="0"/>
              <a:t>Efficiency testing of IXO prototype gratings</a:t>
            </a:r>
          </a:p>
          <a:p>
            <a:pPr lvl="1"/>
            <a:r>
              <a:rPr lang="en-US" dirty="0" smtClean="0"/>
              <a:t>Fabrication and testing of flight-like substrates (Be substrate meeting flight requirements of weight</a:t>
            </a:r>
            <a:r>
              <a:rPr lang="en-US" dirty="0"/>
              <a:t> </a:t>
            </a:r>
            <a:r>
              <a:rPr lang="en-US" dirty="0" smtClean="0"/>
              <a:t>and flatness) and modules (for alignment studies)</a:t>
            </a:r>
          </a:p>
          <a:p>
            <a:r>
              <a:rPr lang="en-US" dirty="0" smtClean="0"/>
              <a:t>Colorado</a:t>
            </a:r>
          </a:p>
          <a:p>
            <a:pPr lvl="1"/>
            <a:r>
              <a:rPr lang="en-US" dirty="0" smtClean="0"/>
              <a:t>Resolution testing of IXO prototype gratings</a:t>
            </a:r>
          </a:p>
          <a:p>
            <a:pPr lvl="1"/>
            <a:r>
              <a:rPr lang="en-US" dirty="0" err="1" smtClean="0"/>
              <a:t>Raytracing</a:t>
            </a:r>
            <a:r>
              <a:rPr lang="en-US" dirty="0" smtClean="0"/>
              <a:t> various configurations</a:t>
            </a:r>
          </a:p>
          <a:p>
            <a:r>
              <a:rPr lang="en-US" dirty="0" smtClean="0"/>
              <a:t>Northrop Grumman</a:t>
            </a:r>
          </a:p>
          <a:p>
            <a:pPr lvl="1"/>
            <a:r>
              <a:rPr lang="en-US" dirty="0" smtClean="0"/>
              <a:t>Supporting concept studies through construction of engineering models for various configurations, mechanical stability, materials trades, thermal control design, s/c interfaces, etc.</a:t>
            </a:r>
          </a:p>
          <a:p>
            <a:r>
              <a:rPr lang="en-US" dirty="0" smtClean="0"/>
              <a:t>Together with OU/MSSL developing science simulations, .</a:t>
            </a:r>
            <a:r>
              <a:rPr lang="en-US" dirty="0" err="1" smtClean="0"/>
              <a:t>arf</a:t>
            </a:r>
            <a:r>
              <a:rPr lang="en-US" dirty="0" smtClean="0"/>
              <a:t>, .</a:t>
            </a:r>
            <a:r>
              <a:rPr lang="en-US" dirty="0" err="1" smtClean="0"/>
              <a:t>rmf</a:t>
            </a:r>
            <a:r>
              <a:rPr lang="en-US" dirty="0"/>
              <a:t> </a:t>
            </a:r>
            <a:r>
              <a:rPr lang="en-US" dirty="0" smtClean="0"/>
              <a:t>for verification of design</a:t>
            </a:r>
          </a:p>
          <a:p>
            <a:r>
              <a:rPr lang="en-US" dirty="0" smtClean="0"/>
              <a:t>All preparing documentation for the study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5146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00B0F0"/>
                </a:solidFill>
              </a:rPr>
              <a:t>Thank you.</a:t>
            </a:r>
            <a:endParaRPr lang="en-US" sz="40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OP-XGS Technology Assessment</a:t>
            </a:r>
          </a:p>
        </p:txBody>
      </p:sp>
      <p:graphicFrame>
        <p:nvGraphicFramePr>
          <p:cNvPr id="7" name="Group 5"/>
          <p:cNvGraphicFramePr>
            <a:graphicFrameLocks noGrp="1"/>
          </p:cNvGraphicFramePr>
          <p:nvPr/>
        </p:nvGraphicFramePr>
        <p:xfrm>
          <a:off x="381000" y="1371600"/>
          <a:ext cx="8124825" cy="5181600"/>
        </p:xfrm>
        <a:graphic>
          <a:graphicData uri="http://schemas.openxmlformats.org/drawingml/2006/table">
            <a:tbl>
              <a:tblPr/>
              <a:tblGrid>
                <a:gridCol w="492125"/>
                <a:gridCol w="1725613"/>
                <a:gridCol w="2582862"/>
                <a:gridCol w="1220788"/>
                <a:gridCol w="2103437"/>
              </a:tblGrid>
              <a:tr h="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TRL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Definition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Hardware Description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Exit Criteria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Analytical and experimental critical function and/or characteristic proof of concept.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Analytical studies place the technology in an appropriate context and laboratory demonstrations, modeling and simulation validate analytical prediction.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Documented analytical/experimental results validating predictions of key parameters.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Off-Plane Reflection Grating Technology Assessment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DB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Theoretical calculations give dispersion efficiency &gt;50% sum of orders (including Au reflection).  40% sum of orders has been obtained empirically for a radial, blazed, high density grating.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Theoretical resolution at 1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keV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in 3</a:t>
                      </a:r>
                      <a:r>
                        <a:rPr kumimoji="0" 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rd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order is ~9000.  We have obtained an empirical resolution of &gt; 200 at 1keV with a 3’ telescope.  Projection to a 5” telescope gives a extrapolated resolution of 7200.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combination of analytical predictions and laboratory demonstrations shows that Off-plane gratings are capable of obtaining the performance requirements for IXO.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Tests were performed in a relevant environment in terms of temperature and vacuum with X-rays, but vibration tests have not been performed.</a:t>
                      </a:r>
                    </a:p>
                    <a:p>
                      <a:pPr marL="114300" marR="0" lvl="0" indent="-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prototype grating (low fidelity component) has been fabricated but not tested.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Experimental results verify analytical predictions and validate the concept for the key IXO XGS performance requirements.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Milestones to achieve TRL 6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Fabrication and testing of a flight prototype grating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Grating fabricated and tested later this year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Verification of flight requirements on this grating will increase TRL to 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Fabrication and testing of a flight prototype array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fabrication of high fidelity gratings, modules, and array support structure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will test alignment scheme and stability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Environmental and X-ray testing will raise TRL to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Fabrication of a grating array engineering unit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complete, high fidelity unit will address all scaling issues and undergo environmental and X-ray testing to obtain TRL 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716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19.5/13.4 m interfaces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0762"/>
            <a:ext cx="8229600" cy="49831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Grating Platform requires Redundant (more than 3) mechanical attachments to spacecraft platform to meet required launch frequency </a:t>
            </a:r>
          </a:p>
          <a:p>
            <a:r>
              <a:rPr lang="en-US" dirty="0" smtClean="0"/>
              <a:t>Pinning Required to prevent launch slippage</a:t>
            </a:r>
          </a:p>
          <a:p>
            <a:r>
              <a:rPr lang="en-US" dirty="0" smtClean="0"/>
              <a:t>Grating Platform requires specific flatness to avoid structural distortion during spacecraft mounting (shimmed or machined)</a:t>
            </a:r>
          </a:p>
          <a:p>
            <a:r>
              <a:rPr lang="en-US" dirty="0" smtClean="0"/>
              <a:t>Grating Platform requires noise (Jitter Dynamics) limit at mounting base </a:t>
            </a:r>
          </a:p>
          <a:p>
            <a:r>
              <a:rPr lang="en-US" dirty="0" smtClean="0"/>
              <a:t>Grating Platform requires either </a:t>
            </a:r>
            <a:r>
              <a:rPr lang="en-US" dirty="0" err="1" smtClean="0"/>
              <a:t>Radiative</a:t>
            </a:r>
            <a:r>
              <a:rPr lang="en-US" dirty="0" smtClean="0"/>
              <a:t> or conductive "Cold Bias" with respect to 20 Degree C temperature set points for stable heater control system function</a:t>
            </a:r>
          </a:p>
          <a:p>
            <a:r>
              <a:rPr lang="en-US" dirty="0" smtClean="0"/>
              <a:t>Platform requires locally mounted heater control electronics box with power &amp; signal I/F</a:t>
            </a:r>
          </a:p>
          <a:p>
            <a:r>
              <a:rPr lang="en-US" dirty="0" smtClean="0"/>
              <a:t>Separate CCD Mounting at Fixed IM with Alignment Required to Grating Platform </a:t>
            </a:r>
          </a:p>
          <a:p>
            <a:r>
              <a:rPr lang="en-US" dirty="0" smtClean="0"/>
              <a:t>Power &amp; Signal I/F Required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4.3 m interfaces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Circular interface base plate for tower requires flat circular mounting flange</a:t>
            </a:r>
          </a:p>
          <a:p>
            <a:r>
              <a:rPr lang="en-US" dirty="0" smtClean="0"/>
              <a:t>Pinning required to prevent launch slippage</a:t>
            </a:r>
          </a:p>
          <a:p>
            <a:r>
              <a:rPr lang="en-US" dirty="0" smtClean="0"/>
              <a:t>Standard flatness control adequate - Tower uses 3 point mount to circular base plate and grating frame will be </a:t>
            </a:r>
            <a:r>
              <a:rPr lang="en-US" dirty="0" err="1" smtClean="0"/>
              <a:t>kinematically</a:t>
            </a:r>
            <a:r>
              <a:rPr lang="en-US" dirty="0" smtClean="0"/>
              <a:t> mount to tower ring</a:t>
            </a:r>
          </a:p>
          <a:p>
            <a:r>
              <a:rPr lang="en-US" dirty="0" smtClean="0"/>
              <a:t>Circular Platform requires noise (Jitter Dynamics) limit at mounting base</a:t>
            </a:r>
          </a:p>
          <a:p>
            <a:r>
              <a:rPr lang="en-US" dirty="0" smtClean="0"/>
              <a:t>Grating Frame requires </a:t>
            </a:r>
            <a:r>
              <a:rPr lang="en-US" dirty="0" err="1" smtClean="0"/>
              <a:t>Radiative</a:t>
            </a:r>
            <a:r>
              <a:rPr lang="en-US" dirty="0" smtClean="0"/>
              <a:t> "Cold Bias" with respect to 20 Degree C temperature set points for stable heater control system function</a:t>
            </a:r>
          </a:p>
          <a:p>
            <a:r>
              <a:rPr lang="en-US" dirty="0" smtClean="0"/>
              <a:t>Electronics Box Provisions for CCD and Control electronics will be contained within Tower Mounted OPXGS package</a:t>
            </a:r>
          </a:p>
          <a:p>
            <a:r>
              <a:rPr lang="en-US" dirty="0" smtClean="0"/>
              <a:t>Power &amp; Signal I/F Required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 txBox="1">
            <a:spLocks noChangeArrowheads="1"/>
          </p:cNvSpPr>
          <p:nvPr/>
        </p:nvSpPr>
        <p:spPr>
          <a:xfrm>
            <a:off x="914400" y="381000"/>
            <a:ext cx="7199313" cy="27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IXO Instrument Key Performance Requirements</a:t>
            </a:r>
          </a:p>
        </p:txBody>
      </p:sp>
      <p:graphicFrame>
        <p:nvGraphicFramePr>
          <p:cNvPr id="5" name="Group 39"/>
          <p:cNvGraphicFramePr>
            <a:graphicFrameLocks noGrp="1"/>
          </p:cNvGraphicFramePr>
          <p:nvPr/>
        </p:nvGraphicFramePr>
        <p:xfrm>
          <a:off x="304800" y="804863"/>
          <a:ext cx="8610600" cy="5287890"/>
        </p:xfrm>
        <a:graphic>
          <a:graphicData uri="http://schemas.openxmlformats.org/drawingml/2006/table">
            <a:tbl>
              <a:tblPr/>
              <a:tblGrid>
                <a:gridCol w="1524794"/>
                <a:gridCol w="3737239"/>
                <a:gridCol w="3348567"/>
              </a:tblGrid>
              <a:tr h="951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Mirror Effective Area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@1.25 keV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0.65 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@ 6 keV with a goal of 1 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cm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@ 30 keV with a goal of 350 cm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Black hole evolution, large scale structure, cosmic feedback, EOS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Strong gravity, EOS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Cosmic acceleration, strong gravity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1651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Spectral Resolution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ΔE = 2.5 eV within 2 x 2 arc min (0.3 – 7 keV) . ΔE = 10 eV within 5 x 5 arc min (0.3 - 7 keV)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ΔE &lt; 150 eV @ 6 keV within 18 arc min diameter (0.1 - 15 keV)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E/ΔE = 3000 from 0.3–1 keV with an area of 1,000 cm</a:t>
                      </a:r>
                      <a:r>
                        <a:rPr kumimoji="0" lang="en-US" sz="1200" b="1" i="0" u="sng" strike="noStrike" cap="none" normalizeH="0" baseline="3000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2 </a:t>
                      </a:r>
                      <a:r>
                        <a:rPr kumimoji="0" lang="en-US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for point sources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25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ΔE = 1 keV within 8 x 8 arc min (10 – 40 keV) </a:t>
                      </a:r>
                    </a:p>
                  </a:txBody>
                  <a:tcPr marT="91440" marB="914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 Hole evolution,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 scale structure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Missing baryons using tens of background AGN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790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Mirror Angular Resolution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≤5 arc sec HPD  (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0.1 – 10 keV)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2500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 arc sec HPD (10 - 40 keV) with a goal of 5 arc sec 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Large scale structure, cosmic feedback, black hole evolution, missing baryons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Black hole evolution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538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 Rate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Crab with &gt;90% throughput.  ΔE &lt; 200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(0.1 – 15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keV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Strong gravity, EOS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427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Polarimetry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 MDP on 1 mCrab in 100 ksec (2 - 6 keV)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AGN geometry, strong gravity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427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Astrometry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arcsec at 3σ confidence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Black hole evolution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  <a:tr h="427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Absolute Timing 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μsec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Neutron star studies</a:t>
                      </a:r>
                    </a:p>
                  </a:txBody>
                  <a:tcPr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0" y="701855"/>
          <a:ext cx="9144000" cy="5453796"/>
        </p:xfrm>
        <a:graphic>
          <a:graphicData uri="http://schemas.openxmlformats.org/presentationml/2006/ole">
            <p:oleObj spid="_x0000_s3075" name="Slide" r:id="rId3" imgW="4593441" imgH="2753728" progId="PowerPoint.Slide.12">
              <p:embed/>
            </p:oleObj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Off-plane geometry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Off-plane flight heritage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3350" y="1219200"/>
            <a:ext cx="658257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>
                <a:solidFill>
                  <a:srgbClr val="0000FF"/>
                </a:solidFill>
              </a:rPr>
              <a:t>Sounding rocket, Cash /Wilkinson, 1992</a:t>
            </a:r>
          </a:p>
          <a:p>
            <a:pPr lvl="1">
              <a:buFontTx/>
              <a:buChar char="-"/>
            </a:pPr>
            <a:r>
              <a:rPr lang="en-US" dirty="0"/>
              <a:t>Aluminum substrate, 250mm x 100mm x 12mm</a:t>
            </a:r>
          </a:p>
          <a:p>
            <a:pPr lvl="1">
              <a:buFontTx/>
              <a:buChar char="-"/>
            </a:pPr>
            <a:r>
              <a:rPr lang="en-US" dirty="0"/>
              <a:t>Mechanically ruled, replicated</a:t>
            </a:r>
          </a:p>
          <a:p>
            <a:pPr lvl="1">
              <a:buFontTx/>
              <a:buChar char="-"/>
            </a:pPr>
            <a:r>
              <a:rPr lang="en-US" dirty="0"/>
              <a:t>1 grating</a:t>
            </a:r>
          </a:p>
          <a:p>
            <a:pPr>
              <a:buFontTx/>
              <a:buChar char="-"/>
            </a:pPr>
            <a:r>
              <a:rPr lang="en-US" b="1" i="1" dirty="0">
                <a:solidFill>
                  <a:srgbClr val="0000FF"/>
                </a:solidFill>
              </a:rPr>
              <a:t>Sounding rocket, Cash / Gallagher, SCOX1 1993</a:t>
            </a:r>
          </a:p>
          <a:p>
            <a:pPr lvl="1">
              <a:buFontTx/>
              <a:buChar char="-"/>
            </a:pPr>
            <a:r>
              <a:rPr lang="en-US" dirty="0"/>
              <a:t>Aluminum substrate, 110mm x 110mm x 16mm</a:t>
            </a:r>
          </a:p>
          <a:p>
            <a:pPr lvl="1">
              <a:buFontTx/>
              <a:buChar char="-"/>
            </a:pPr>
            <a:r>
              <a:rPr lang="en-US" dirty="0"/>
              <a:t>Mechanically ruled, replicated</a:t>
            </a:r>
          </a:p>
          <a:p>
            <a:pPr lvl="1">
              <a:buFontTx/>
              <a:buChar char="-"/>
            </a:pPr>
            <a:r>
              <a:rPr lang="en-US" dirty="0"/>
              <a:t>4 gratings </a:t>
            </a:r>
          </a:p>
          <a:p>
            <a:pPr>
              <a:buFontTx/>
              <a:buChar char="-"/>
            </a:pPr>
            <a:r>
              <a:rPr lang="en-US" b="1" i="1" dirty="0">
                <a:solidFill>
                  <a:srgbClr val="0000FF"/>
                </a:solidFill>
              </a:rPr>
              <a:t>Sounding rocket, </a:t>
            </a:r>
            <a:r>
              <a:rPr lang="en-US" b="1" i="1" dirty="0" err="1">
                <a:solidFill>
                  <a:srgbClr val="0000FF"/>
                </a:solidFill>
              </a:rPr>
              <a:t>Catura</a:t>
            </a:r>
            <a:r>
              <a:rPr lang="en-US" b="1" i="1" dirty="0">
                <a:solidFill>
                  <a:srgbClr val="0000FF"/>
                </a:solidFill>
              </a:rPr>
              <a:t>/Cash, XOGS 1994</a:t>
            </a:r>
          </a:p>
          <a:p>
            <a:pPr lvl="1">
              <a:buFontTx/>
              <a:buChar char="-"/>
            </a:pPr>
            <a:r>
              <a:rPr lang="en-US" dirty="0"/>
              <a:t>Aluminum substrate, 500mm x 300mm x 3mm</a:t>
            </a:r>
          </a:p>
          <a:p>
            <a:pPr lvl="1">
              <a:buFontTx/>
              <a:buChar char="-"/>
            </a:pPr>
            <a:r>
              <a:rPr lang="en-US" dirty="0"/>
              <a:t>Mechanically ruled, replicated</a:t>
            </a:r>
          </a:p>
          <a:p>
            <a:pPr lvl="1">
              <a:buFontTx/>
              <a:buChar char="-"/>
            </a:pPr>
            <a:r>
              <a:rPr lang="en-US" dirty="0"/>
              <a:t>6 gratings per array</a:t>
            </a:r>
          </a:p>
          <a:p>
            <a:r>
              <a:rPr lang="en-US" dirty="0"/>
              <a:t>-</a:t>
            </a:r>
            <a:r>
              <a:rPr lang="en-US" b="1" i="1" dirty="0">
                <a:solidFill>
                  <a:srgbClr val="0000FF"/>
                </a:solidFill>
              </a:rPr>
              <a:t>Sounding rocket, Cash/</a:t>
            </a:r>
            <a:r>
              <a:rPr lang="en-US" b="1" i="1" dirty="0" err="1">
                <a:solidFill>
                  <a:srgbClr val="0000FF"/>
                </a:solidFill>
              </a:rPr>
              <a:t>McEntaffer</a:t>
            </a:r>
            <a:r>
              <a:rPr lang="en-US" b="1" i="1" dirty="0">
                <a:solidFill>
                  <a:srgbClr val="0000FF"/>
                </a:solidFill>
              </a:rPr>
              <a:t>, CYXESS </a:t>
            </a:r>
            <a:r>
              <a:rPr lang="en-US" b="1" i="1" dirty="0" smtClean="0">
                <a:solidFill>
                  <a:srgbClr val="0000FF"/>
                </a:solidFill>
              </a:rPr>
              <a:t>2006 &amp;</a:t>
            </a:r>
            <a:endParaRPr lang="en-US" b="1" i="1" dirty="0">
              <a:solidFill>
                <a:srgbClr val="0000FF"/>
              </a:solidFill>
            </a:endParaRPr>
          </a:p>
          <a:p>
            <a:r>
              <a:rPr lang="en-US" dirty="0"/>
              <a:t>-</a:t>
            </a:r>
            <a:r>
              <a:rPr lang="en-US" b="1" i="1" dirty="0">
                <a:solidFill>
                  <a:srgbClr val="0000FF"/>
                </a:solidFill>
              </a:rPr>
              <a:t>Sounding rocket, Cash/Oakley, EXOS 2009 </a:t>
            </a:r>
            <a:r>
              <a:rPr lang="en-US" b="1" i="1" dirty="0" smtClean="0">
                <a:solidFill>
                  <a:srgbClr val="0000FF"/>
                </a:solidFill>
              </a:rPr>
              <a:t>(launched on Nov. 13</a:t>
            </a:r>
            <a:r>
              <a:rPr lang="en-US" b="1" i="1" baseline="30000" dirty="0" smtClean="0">
                <a:solidFill>
                  <a:srgbClr val="0000FF"/>
                </a:solidFill>
              </a:rPr>
              <a:t>th</a:t>
            </a:r>
            <a:r>
              <a:rPr lang="en-US" b="1" i="1" dirty="0">
                <a:solidFill>
                  <a:srgbClr val="0000FF"/>
                </a:solidFill>
              </a:rPr>
              <a:t>!</a:t>
            </a:r>
            <a:r>
              <a:rPr lang="en-US" b="1" i="1" dirty="0" smtClean="0">
                <a:solidFill>
                  <a:srgbClr val="0000FF"/>
                </a:solidFill>
              </a:rPr>
              <a:t>)</a:t>
            </a:r>
            <a:endParaRPr lang="en-US" b="1" i="1" dirty="0">
              <a:solidFill>
                <a:srgbClr val="0000FF"/>
              </a:solidFill>
            </a:endParaRPr>
          </a:p>
          <a:p>
            <a:pPr lvl="1">
              <a:buFontTx/>
              <a:buChar char="-"/>
            </a:pPr>
            <a:r>
              <a:rPr lang="en-US" dirty="0"/>
              <a:t>EF Nickel substrate, 104mm x 20mm x 127 microns</a:t>
            </a:r>
          </a:p>
          <a:p>
            <a:pPr lvl="1">
              <a:buFontTx/>
              <a:buChar char="-"/>
            </a:pPr>
            <a:r>
              <a:rPr lang="en-US" dirty="0" err="1"/>
              <a:t>Holographically</a:t>
            </a:r>
            <a:r>
              <a:rPr lang="en-US" dirty="0"/>
              <a:t> recorded, replicated grooves, </a:t>
            </a:r>
            <a:r>
              <a:rPr lang="en-US" dirty="0" smtClean="0"/>
              <a:t>5670 </a:t>
            </a:r>
            <a:r>
              <a:rPr lang="en-US" dirty="0" err="1" smtClean="0"/>
              <a:t>gr</a:t>
            </a:r>
            <a:r>
              <a:rPr lang="en-US" dirty="0" smtClean="0"/>
              <a:t>/mm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62 gratings per array x 2 arrays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73355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Heritage from XMM-RGS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Reflection Grating Spectrometer</a:t>
            </a:r>
          </a:p>
          <a:p>
            <a:pPr marL="742950" lvl="2" indent="-342900"/>
            <a:r>
              <a:rPr lang="en-US" dirty="0" smtClean="0"/>
              <a:t>182 gratings measuring 100 x 200 mm</a:t>
            </a:r>
          </a:p>
          <a:p>
            <a:pPr marL="742950" lvl="2" indent="-342900"/>
            <a:r>
              <a:rPr lang="en-US" dirty="0" smtClean="0"/>
              <a:t>1 mm thin trapezoidal substrates</a:t>
            </a:r>
          </a:p>
          <a:p>
            <a:pPr marL="742950" lvl="2" indent="-342900"/>
            <a:r>
              <a:rPr lang="en-US" dirty="0" smtClean="0"/>
              <a:t>Variable line spacing</a:t>
            </a:r>
          </a:p>
          <a:p>
            <a:pPr marL="742950" lvl="2" indent="-342900"/>
            <a:r>
              <a:rPr lang="en-US" dirty="0" smtClean="0"/>
              <a:t>Similar mount material</a:t>
            </a:r>
          </a:p>
          <a:p>
            <a:pPr marL="742950" lvl="2" indent="-342900"/>
            <a:r>
              <a:rPr lang="en-US" dirty="0" smtClean="0"/>
              <a:t>Similar alignment </a:t>
            </a:r>
          </a:p>
          <a:p>
            <a:pPr marL="742950" lvl="2" indent="-342900"/>
            <a:r>
              <a:rPr lang="en-US" dirty="0" smtClean="0"/>
              <a:t>Similar calibration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1" y="2971800"/>
            <a:ext cx="3886200" cy="305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empirical off-plane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Off-plane grating development for IXO</a:t>
            </a:r>
          </a:p>
          <a:p>
            <a:pPr lvl="1">
              <a:defRPr/>
            </a:pPr>
            <a:r>
              <a:rPr lang="en-US" dirty="0"/>
              <a:t>Radial, blazed gratings have been fabricated and efficiency tested (</a:t>
            </a:r>
            <a:r>
              <a:rPr lang="en-US" dirty="0" err="1"/>
              <a:t>Osterman</a:t>
            </a:r>
            <a:r>
              <a:rPr lang="en-US" dirty="0"/>
              <a:t>, et al. 2004).  </a:t>
            </a:r>
            <a:r>
              <a:rPr lang="en-US" dirty="0">
                <a:solidFill>
                  <a:srgbClr val="FF0000"/>
                </a:solidFill>
              </a:rPr>
              <a:t>40% (sum of orders) dispersion efficiency has been obtained</a:t>
            </a:r>
            <a:r>
              <a:rPr lang="en-US" dirty="0" smtClean="0"/>
              <a:t>. This number used to determine number of gratings used for design.</a:t>
            </a:r>
            <a:endParaRPr lang="en-US" dirty="0"/>
          </a:p>
          <a:p>
            <a:pPr lvl="1">
              <a:defRPr/>
            </a:pPr>
            <a:r>
              <a:rPr lang="en-US" dirty="0"/>
              <a:t>Resolution testing has been performed on a </a:t>
            </a:r>
            <a:r>
              <a:rPr lang="en-US" i="1" dirty="0"/>
              <a:t>telescope limited </a:t>
            </a:r>
            <a:r>
              <a:rPr lang="en-US" dirty="0"/>
              <a:t>system (3’ HPD) and a </a:t>
            </a:r>
            <a:r>
              <a:rPr lang="en-US" dirty="0">
                <a:solidFill>
                  <a:srgbClr val="FF0000"/>
                </a:solidFill>
              </a:rPr>
              <a:t>resolution of &gt;200 </a:t>
            </a:r>
            <a:r>
              <a:rPr lang="en-US" dirty="0"/>
              <a:t>was obtained.  </a:t>
            </a:r>
            <a:r>
              <a:rPr lang="en-US" dirty="0" smtClean="0"/>
              <a:t>Assuming the grating adds no aberration, </a:t>
            </a:r>
            <a:r>
              <a:rPr lang="en-US" dirty="0"/>
              <a:t>a 5” HPD quality telescope puts the resolution at </a:t>
            </a:r>
            <a:r>
              <a:rPr lang="en-US" dirty="0">
                <a:solidFill>
                  <a:srgbClr val="FF0000"/>
                </a:solidFill>
              </a:rPr>
              <a:t>&gt;7200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prototype IXO grating has been fabricated </a:t>
            </a:r>
            <a:r>
              <a:rPr lang="en-US" dirty="0"/>
              <a:t>and is awaiting X-ray testing.  Efficiency tests will be performed at the University of Iowa upon completion of an X-ray test facility.  Also, the grating will be resolution tested in </a:t>
            </a:r>
            <a:r>
              <a:rPr lang="en-US" dirty="0" smtClean="0"/>
              <a:t>a test facility at Colorado and in the </a:t>
            </a:r>
            <a:r>
              <a:rPr lang="en-US" dirty="0"/>
              <a:t>beam of the IXO SXT optics at the GSFC X-ray </a:t>
            </a:r>
            <a:r>
              <a:rPr lang="en-US" dirty="0" err="1"/>
              <a:t>beamline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OP-XGS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 European colleagues, performing ESA Instrument Study</a:t>
            </a:r>
          </a:p>
          <a:p>
            <a:r>
              <a:rPr lang="en-US" dirty="0" smtClean="0"/>
              <a:t>NASA - mirroring efforts of ESA Phase studies</a:t>
            </a:r>
          </a:p>
          <a:p>
            <a:pPr lvl="1"/>
            <a:r>
              <a:rPr lang="en-US" dirty="0" smtClean="0"/>
              <a:t>Currently providing</a:t>
            </a:r>
          </a:p>
          <a:p>
            <a:pPr lvl="2"/>
            <a:r>
              <a:rPr lang="en-US" dirty="0" smtClean="0"/>
              <a:t>Funding to support concept study and preparation of documentation for the ESA study</a:t>
            </a:r>
          </a:p>
          <a:p>
            <a:pPr lvl="2"/>
            <a:r>
              <a:rPr lang="en-US" dirty="0" smtClean="0"/>
              <a:t>Accommodations study for multiple configurations</a:t>
            </a:r>
          </a:p>
          <a:p>
            <a:r>
              <a:rPr lang="en-US" dirty="0" smtClean="0"/>
              <a:t>Concentrate on Trade Study between array placement within observatory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1609</Words>
  <Application>Microsoft Office PowerPoint</Application>
  <PresentationFormat>On-screen Show (4:3)</PresentationFormat>
  <Paragraphs>196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Slide</vt:lpstr>
      <vt:lpstr>Gratings – The “other” IXO optics Off-Plane X-ray Grating Spectrometer</vt:lpstr>
      <vt:lpstr>Slide 2</vt:lpstr>
      <vt:lpstr>Slide 3</vt:lpstr>
      <vt:lpstr>Off-plane geometry</vt:lpstr>
      <vt:lpstr>Off-plane flight heritage</vt:lpstr>
      <vt:lpstr>Slide 6</vt:lpstr>
      <vt:lpstr>Heritage from XMM-RGS</vt:lpstr>
      <vt:lpstr>Previous empirical off-plane data</vt:lpstr>
      <vt:lpstr>Current OP-XGS activities</vt:lpstr>
      <vt:lpstr>Possible configurations</vt:lpstr>
      <vt:lpstr>Slide 11</vt:lpstr>
      <vt:lpstr>Gratings on the S/C bus, 13.4 m config</vt:lpstr>
      <vt:lpstr>Gratings on the bus, 13.4 m raytrace</vt:lpstr>
      <vt:lpstr>CCD array options for 13.4 m configuration</vt:lpstr>
      <vt:lpstr>Slide 15</vt:lpstr>
      <vt:lpstr>Gratings on FMA, 19.5 m raytrace</vt:lpstr>
      <vt:lpstr>CCD array options for 19.5 m option</vt:lpstr>
      <vt:lpstr>Tower design, 4.3 m</vt:lpstr>
      <vt:lpstr>Tower raytrace</vt:lpstr>
      <vt:lpstr>Tower CCD Array</vt:lpstr>
      <vt:lpstr>Tower benefits</vt:lpstr>
      <vt:lpstr>On-going grating activities</vt:lpstr>
      <vt:lpstr>Slide 23</vt:lpstr>
      <vt:lpstr>Slide 24</vt:lpstr>
      <vt:lpstr>Slide 25</vt:lpstr>
      <vt:lpstr>Slide 26</vt:lpstr>
      <vt:lpstr>19.5/13.4 m interfaces</vt:lpstr>
      <vt:lpstr>4.3 m interfaces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IXO Off-Plane X-ray Grating Spectrometer</dc:title>
  <dc:creator>Randall McEntaffer</dc:creator>
  <cp:lastModifiedBy>Randall McEntaffer</cp:lastModifiedBy>
  <cp:revision>45</cp:revision>
  <dcterms:created xsi:type="dcterms:W3CDTF">2009-11-25T12:11:53Z</dcterms:created>
  <dcterms:modified xsi:type="dcterms:W3CDTF">2009-12-09T17:33:35Z</dcterms:modified>
</cp:coreProperties>
</file>