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22.xml" ContentType="application/vnd.openxmlformats-officedocument.presentationml.slide+xml"/>
  <Override PartName="/ppt/theme/theme2.xml" ContentType="application/vnd.openxmlformats-officedocument.theme+xml"/>
  <Override PartName="/ppt/notesSlides/notesSlide11.xml" ContentType="application/vnd.openxmlformats-officedocument.presentationml.notesSlide+xml"/>
  <Override PartName="/ppt/slides/slide2.xml" ContentType="application/vnd.openxmlformats-officedocument.presentationml.slide+xml"/>
  <Override PartName="/docProps/app.xml" ContentType="application/vnd.openxmlformats-officedocument.extended-properties+xml"/>
  <Override PartName="/ppt/notesSlides/notesSlide9.xml" ContentType="application/vnd.openxmlformats-officedocument.presentationml.notes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Masters/slideMaster1.xml" ContentType="application/vnd.openxmlformats-officedocument.presentationml.slideMaster+xml"/>
  <Override PartName="/ppt/notesSlides/notesSlide7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4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presProps.xml" ContentType="application/vnd.openxmlformats-officedocument.presentationml.presProps+xml"/>
  <Default Extension="jpeg" ContentType="image/jpeg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Override PartName="/ppt/notesSlides/notesSlide10.xml" ContentType="application/vnd.openxmlformats-officedocument.presentationml.notesSlide+xml"/>
  <Default Extension="rels" ContentType="application/vnd.openxmlformats-package.relationships+xml"/>
  <Override PartName="/ppt/slides/slide9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19.xml" ContentType="application/vnd.openxmlformats-officedocument.presentationml.slide+xml"/>
  <Override PartName="/ppt/slides/slide1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97" r:id="rId3"/>
    <p:sldId id="325" r:id="rId4"/>
    <p:sldId id="326" r:id="rId5"/>
    <p:sldId id="328" r:id="rId6"/>
    <p:sldId id="327" r:id="rId7"/>
    <p:sldId id="279" r:id="rId8"/>
    <p:sldId id="308" r:id="rId9"/>
    <p:sldId id="309" r:id="rId10"/>
    <p:sldId id="342" r:id="rId11"/>
    <p:sldId id="343" r:id="rId12"/>
    <p:sldId id="341" r:id="rId13"/>
    <p:sldId id="337" r:id="rId14"/>
    <p:sldId id="338" r:id="rId15"/>
    <p:sldId id="315" r:id="rId16"/>
    <p:sldId id="316" r:id="rId17"/>
    <p:sldId id="344" r:id="rId18"/>
    <p:sldId id="283" r:id="rId19"/>
    <p:sldId id="318" r:id="rId20"/>
    <p:sldId id="339" r:id="rId21"/>
    <p:sldId id="340" r:id="rId22"/>
    <p:sldId id="345" r:id="rId23"/>
    <p:sldId id="299" r:id="rId24"/>
  </p:sldIdLst>
  <p:sldSz cx="9144000" cy="6858000" type="screen4x3"/>
  <p:notesSz cx="6858000" cy="9144000"/>
  <p:defaultTextStyle>
    <a:defPPr>
      <a:defRPr lang="en-GB"/>
    </a:defPPr>
    <a:lvl1pPr algn="ctr" rtl="0" fontAlgn="base">
      <a:spcBef>
        <a:spcPct val="20000"/>
      </a:spcBef>
      <a:spcAft>
        <a:spcPct val="0"/>
      </a:spcAft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20000"/>
      </a:spcBef>
      <a:spcAft>
        <a:spcPct val="0"/>
      </a:spcAft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20000"/>
      </a:spcBef>
      <a:spcAft>
        <a:spcPct val="0"/>
      </a:spcAft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20000"/>
      </a:spcBef>
      <a:spcAft>
        <a:spcPct val="0"/>
      </a:spcAft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20000"/>
      </a:spcBef>
      <a:spcAft>
        <a:spcPct val="0"/>
      </a:spcAft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1200"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 useTimings="0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horzBarState="maximized">
    <p:restoredLeft sz="19809" autoAdjust="0"/>
    <p:restoredTop sz="94667" autoAdjust="0"/>
  </p:normalViewPr>
  <p:slideViewPr>
    <p:cSldViewPr>
      <p:cViewPr>
        <p:scale>
          <a:sx n="100" d="100"/>
          <a:sy n="100" d="100"/>
        </p:scale>
        <p:origin x="-408" y="-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0" d="100"/>
        <a:sy n="150" d="100"/>
      </p:scale>
      <p:origin x="0" y="43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1" Type="http://schemas.openxmlformats.org/officeDocument/2006/relationships/tableStyles" Target="tableStyles.xml"/><Relationship Id="rId7" Type="http://schemas.openxmlformats.org/officeDocument/2006/relationships/slide" Target="slides/slide6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7" Type="http://schemas.openxmlformats.org/officeDocument/2006/relationships/printerSettings" Target="printerSettings/printerSettings1.bin"/><Relationship Id="rId14" Type="http://schemas.openxmlformats.org/officeDocument/2006/relationships/slide" Target="slides/slide13.xml"/><Relationship Id="rId23" Type="http://schemas.openxmlformats.org/officeDocument/2006/relationships/slide" Target="slides/slide22.xml"/><Relationship Id="rId4" Type="http://schemas.openxmlformats.org/officeDocument/2006/relationships/slide" Target="slides/slide3.xml"/><Relationship Id="rId28" Type="http://schemas.openxmlformats.org/officeDocument/2006/relationships/presProps" Target="presProps.xml"/><Relationship Id="rId26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11" Type="http://schemas.openxmlformats.org/officeDocument/2006/relationships/slide" Target="slides/slide10.xml"/><Relationship Id="rId29" Type="http://schemas.openxmlformats.org/officeDocument/2006/relationships/viewProps" Target="viewProps.xml"/><Relationship Id="rId6" Type="http://schemas.openxmlformats.org/officeDocument/2006/relationships/slide" Target="slides/slide5.xml"/><Relationship Id="rId16" Type="http://schemas.openxmlformats.org/officeDocument/2006/relationships/slide" Target="slides/slide1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2" Type="http://schemas.openxmlformats.org/officeDocument/2006/relationships/slide" Target="slides/slide21.xml"/><Relationship Id="rId21" Type="http://schemas.openxmlformats.org/officeDocument/2006/relationships/slide" Target="slides/slide20.xml"/><Relationship Id="rId2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i="0"/>
            </a:lvl1pPr>
          </a:lstStyle>
          <a:p>
            <a:endParaRPr lang="en-GB"/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i="0"/>
            </a:lvl1pPr>
          </a:lstStyle>
          <a:p>
            <a:endParaRPr lang="en-GB"/>
          </a:p>
        </p:txBody>
      </p:sp>
      <p:sp>
        <p:nvSpPr>
          <p:cNvPr id="942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i="0"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942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i="0"/>
            </a:lvl1pPr>
          </a:lstStyle>
          <a:p>
            <a:fld id="{92349916-3D62-48C0-9B0D-BB4AE898519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i="0"/>
            </a:lvl1pPr>
          </a:lstStyle>
          <a:p>
            <a:endParaRPr lang="en-GB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i="0"/>
            </a:lvl1pPr>
          </a:lstStyle>
          <a:p>
            <a:endParaRPr lang="en-GB"/>
          </a:p>
        </p:txBody>
      </p:sp>
      <p:sp>
        <p:nvSpPr>
          <p:cNvPr id="675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75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i="0"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75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i="0"/>
            </a:lvl1pPr>
          </a:lstStyle>
          <a:p>
            <a:fld id="{4BF2204B-E45D-4206-8C5B-6F114438F87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 dirty="0"/>
              <a:t>6705-22</a:t>
            </a: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GB"/>
              <a:t>6705-22</a:t>
            </a:r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65B73B-ECF3-4A3E-B723-5E00DA8C4E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44EDAC-F886-41D2-91E7-647DB6C335B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DE4E6F-2AA4-4839-BE26-407EBDCD6F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73FB21-072C-4C7A-8930-1684C0C69D0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15961D-32A3-414B-902D-03B655D2A6C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3A627-B9E7-449B-96B4-277FBAB295E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F1864A-E83C-4559-A191-FA26672E7E9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892187-AB3F-4D01-8A02-6EA0F0662CC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CC49FD-A004-40BA-894A-0E668AA9F27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CF050E-A957-45E0-805B-AC23A6C3386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0CE68-4CBF-4407-8F83-763C483058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i="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i="0"/>
            </a:lvl1pPr>
          </a:lstStyle>
          <a:p>
            <a:r>
              <a:rPr lang="en-GB"/>
              <a:t>6705-22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 i="0"/>
            </a:lvl1pPr>
          </a:lstStyle>
          <a:p>
            <a:fld id="{B17F58A5-E6E1-49D8-86BC-2C4272935DAA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1031" name="Picture 7" descr="SXO_logo_300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23850" y="260350"/>
            <a:ext cx="1373188" cy="1584325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4" Type="http://schemas.openxmlformats.org/officeDocument/2006/relationships/image" Target="../media/image10.jpeg"/><Relationship Id="rId10" Type="http://schemas.openxmlformats.org/officeDocument/2006/relationships/image" Target="../media/image6.png"/><Relationship Id="rId5" Type="http://schemas.openxmlformats.org/officeDocument/2006/relationships/image" Target="../media/image11.jpeg"/><Relationship Id="rId7" Type="http://schemas.openxmlformats.org/officeDocument/2006/relationships/image" Target="../media/image3.png"/><Relationship Id="rId11" Type="http://schemas.openxmlformats.org/officeDocument/2006/relationships/image" Target="../media/image7.png"/><Relationship Id="rId1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9" Type="http://schemas.openxmlformats.org/officeDocument/2006/relationships/image" Target="../media/image5.png"/><Relationship Id="rId3" Type="http://schemas.openxmlformats.org/officeDocument/2006/relationships/image" Target="../media/image9.jpeg"/><Relationship Id="rId6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4" Type="http://schemas.openxmlformats.org/officeDocument/2006/relationships/image" Target="../media/image2.jpeg"/><Relationship Id="rId10" Type="http://schemas.openxmlformats.org/officeDocument/2006/relationships/image" Target="../media/image8.png"/><Relationship Id="rId5" Type="http://schemas.openxmlformats.org/officeDocument/2006/relationships/image" Target="../media/image3.png"/><Relationship Id="rId7" Type="http://schemas.openxmlformats.org/officeDocument/2006/relationships/image" Target="../media/image5.png"/><Relationship Id="rId11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9" Type="http://schemas.openxmlformats.org/officeDocument/2006/relationships/image" Target="../media/image7.png"/><Relationship Id="rId3" Type="http://schemas.openxmlformats.org/officeDocument/2006/relationships/image" Target="../media/image12.jpeg"/><Relationship Id="rId6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4" Type="http://schemas.openxmlformats.org/officeDocument/2006/relationships/image" Target="../media/image8.png"/><Relationship Id="rId4" Type="http://schemas.openxmlformats.org/officeDocument/2006/relationships/image" Target="../media/image15.jpeg"/><Relationship Id="rId7" Type="http://schemas.openxmlformats.org/officeDocument/2006/relationships/image" Target="../media/image18.jpeg"/><Relationship Id="rId11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8" Type="http://schemas.openxmlformats.org/officeDocument/2006/relationships/image" Target="../media/image2.jpeg"/><Relationship Id="rId13" Type="http://schemas.openxmlformats.org/officeDocument/2006/relationships/image" Target="../media/image7.png"/><Relationship Id="rId10" Type="http://schemas.openxmlformats.org/officeDocument/2006/relationships/image" Target="../media/image4.jpeg"/><Relationship Id="rId5" Type="http://schemas.openxmlformats.org/officeDocument/2006/relationships/image" Target="../media/image16.jpeg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9" Type="http://schemas.openxmlformats.org/officeDocument/2006/relationships/image" Target="../media/image3.png"/><Relationship Id="rId3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image" Target="../media/image20.jpeg"/><Relationship Id="rId7" Type="http://schemas.openxmlformats.org/officeDocument/2006/relationships/image" Target="../media/image2.jpeg"/><Relationship Id="rId11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emf"/><Relationship Id="rId8" Type="http://schemas.openxmlformats.org/officeDocument/2006/relationships/image" Target="../media/image3.png"/><Relationship Id="rId13" Type="http://schemas.openxmlformats.org/officeDocument/2006/relationships/image" Target="../media/image8.png"/><Relationship Id="rId10" Type="http://schemas.openxmlformats.org/officeDocument/2006/relationships/image" Target="../media/image5.png"/><Relationship Id="rId5" Type="http://schemas.openxmlformats.org/officeDocument/2006/relationships/image" Target="../media/image21.emf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9" Type="http://schemas.openxmlformats.org/officeDocument/2006/relationships/image" Target="../media/image4.jpeg"/><Relationship Id="rId3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3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7" Type="http://schemas.openxmlformats.org/officeDocument/2006/relationships/image" Target="../media/image25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Relationship Id="rId6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4" Type="http://schemas.openxmlformats.org/officeDocument/2006/relationships/image" Target="../media/image30.emf"/><Relationship Id="rId10" Type="http://schemas.openxmlformats.org/officeDocument/2006/relationships/image" Target="../media/image7.png"/><Relationship Id="rId5" Type="http://schemas.openxmlformats.org/officeDocument/2006/relationships/image" Target="../media/image2.jpeg"/><Relationship Id="rId7" Type="http://schemas.openxmlformats.org/officeDocument/2006/relationships/image" Target="../media/image4.jpeg"/><Relationship Id="rId11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9" Type="http://schemas.openxmlformats.org/officeDocument/2006/relationships/image" Target="../media/image6.png"/><Relationship Id="rId3" Type="http://schemas.openxmlformats.org/officeDocument/2006/relationships/image" Target="../media/image29.emf"/><Relationship Id="rId6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4" Type="http://schemas.openxmlformats.org/officeDocument/2006/relationships/image" Target="../media/image2.jpeg"/><Relationship Id="rId10" Type="http://schemas.openxmlformats.org/officeDocument/2006/relationships/image" Target="../media/image8.png"/><Relationship Id="rId5" Type="http://schemas.openxmlformats.org/officeDocument/2006/relationships/image" Target="../media/image3.png"/><Relationship Id="rId7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9" Type="http://schemas.openxmlformats.org/officeDocument/2006/relationships/image" Target="../media/image7.png"/><Relationship Id="rId3" Type="http://schemas.openxmlformats.org/officeDocument/2006/relationships/image" Target="../media/image32.jpeg"/><Relationship Id="rId6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4" Type="http://schemas.openxmlformats.org/officeDocument/2006/relationships/image" Target="../media/image33.emf"/><Relationship Id="rId10" Type="http://schemas.openxmlformats.org/officeDocument/2006/relationships/image" Target="../media/image7.png"/><Relationship Id="rId5" Type="http://schemas.openxmlformats.org/officeDocument/2006/relationships/image" Target="../media/image2.jpeg"/><Relationship Id="rId7" Type="http://schemas.openxmlformats.org/officeDocument/2006/relationships/image" Target="../media/image4.jpeg"/><Relationship Id="rId11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9" Type="http://schemas.openxmlformats.org/officeDocument/2006/relationships/image" Target="../media/image6.png"/><Relationship Id="rId3" Type="http://schemas.openxmlformats.org/officeDocument/2006/relationships/image" Target="../media/image30.emf"/><Relationship Id="rId6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4" Type="http://schemas.openxmlformats.org/officeDocument/2006/relationships/image" Target="../media/image3.png"/><Relationship Id="rId5" Type="http://schemas.openxmlformats.org/officeDocument/2006/relationships/image" Target="../media/image4.jpeg"/><Relationship Id="rId7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9" Type="http://schemas.openxmlformats.org/officeDocument/2006/relationships/image" Target="../media/image8.png"/><Relationship Id="rId3" Type="http://schemas.openxmlformats.org/officeDocument/2006/relationships/image" Target="../media/image2.jpeg"/><Relationship Id="rId6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62050" y="533400"/>
            <a:ext cx="6991350" cy="3895732"/>
          </a:xfrm>
        </p:spPr>
        <p:txBody>
          <a:bodyPr/>
          <a:lstStyle/>
          <a:p>
            <a:r>
              <a:rPr lang="en-GB" sz="6000" b="1" dirty="0" smtClean="0">
                <a:solidFill>
                  <a:schemeClr val="accent2"/>
                </a:solidFill>
                <a:latin typeface="+mn-lt"/>
              </a:rPr>
              <a:t>Adaptive</a:t>
            </a:r>
            <a:br>
              <a:rPr lang="en-GB" sz="6000" b="1" dirty="0" smtClean="0">
                <a:solidFill>
                  <a:schemeClr val="accent2"/>
                </a:solidFill>
                <a:latin typeface="+mn-lt"/>
              </a:rPr>
            </a:br>
            <a:r>
              <a:rPr lang="en-GB" sz="6000" b="1" dirty="0" smtClean="0">
                <a:solidFill>
                  <a:schemeClr val="accent2"/>
                </a:solidFill>
                <a:latin typeface="+mn-lt"/>
              </a:rPr>
              <a:t> Thin Shell Grazing Incidence X-ray Mirrors</a:t>
            </a:r>
            <a:endParaRPr lang="en-GB" sz="6000" b="1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000" y="4419600"/>
            <a:ext cx="8305800" cy="1676400"/>
          </a:xfrm>
        </p:spPr>
        <p:txBody>
          <a:bodyPr/>
          <a:lstStyle/>
          <a:p>
            <a:r>
              <a:rPr lang="en-GB" sz="2400" dirty="0" smtClean="0"/>
              <a:t>Dick Willingale</a:t>
            </a:r>
          </a:p>
          <a:p>
            <a:r>
              <a:rPr lang="en-GB" sz="2400" dirty="0"/>
              <a:t>University of </a:t>
            </a:r>
            <a:r>
              <a:rPr lang="en-GB" sz="2400" dirty="0" smtClean="0"/>
              <a:t>Leicester</a:t>
            </a:r>
          </a:p>
          <a:p>
            <a:r>
              <a:rPr lang="en-GB" sz="2400" dirty="0" smtClean="0"/>
              <a:t>SXO Consortium - </a:t>
            </a:r>
            <a:r>
              <a:rPr lang="en-US" sz="2400" dirty="0" smtClean="0"/>
              <a:t>http://</a:t>
            </a:r>
            <a:r>
              <a:rPr lang="en-US" sz="2400" dirty="0" err="1" smtClean="0"/>
              <a:t>www.mssl.ucl.ac.uk/sxoptics</a:t>
            </a:r>
            <a:r>
              <a:rPr lang="en-US" sz="2400" dirty="0" smtClean="0"/>
              <a:t>/</a:t>
            </a:r>
            <a:endParaRPr lang="en-GB" sz="2400" dirty="0"/>
          </a:p>
        </p:txBody>
      </p:sp>
      <p:grpSp>
        <p:nvGrpSpPr>
          <p:cNvPr id="24" name="Group 23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2" name="Picture 11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5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6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17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1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2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18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19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20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76200"/>
            <a:ext cx="8229600" cy="1143000"/>
          </a:xfrm>
          <a:noFill/>
        </p:spPr>
        <p:txBody>
          <a:bodyPr/>
          <a:lstStyle/>
          <a:p>
            <a:r>
              <a:rPr lang="en-GB" sz="2800" dirty="0">
                <a:solidFill>
                  <a:schemeClr val="accent2"/>
                </a:solidFill>
                <a:latin typeface="+mn-lt"/>
              </a:rPr>
              <a:t>Overview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8662" y="1143000"/>
            <a:ext cx="5545138" cy="4953000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0"/>
              </a:spcAft>
            </a:pPr>
            <a:r>
              <a:rPr lang="en-GB" sz="2400" dirty="0" smtClean="0"/>
              <a:t>SXO consortium and project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2000" dirty="0" smtClean="0"/>
              <a:t>Funded by the UK EPSRC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2000" dirty="0" smtClean="0"/>
              <a:t>October 2006 to September 2010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2000" dirty="0" smtClean="0"/>
              <a:t>Large adaptive thin shell mirror for astrophysical applications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2000" dirty="0" smtClean="0"/>
              <a:t>Small adaptive Micro-Optical-Array for micro-focus laboratory applications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lang="en-GB" sz="2400" dirty="0" smtClean="0"/>
              <a:t>Large adaptive mirror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1800" dirty="0" smtClean="0"/>
              <a:t>The problem and possible solution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1800" dirty="0" smtClean="0"/>
              <a:t>Manufacture of a prototype shell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1800" dirty="0" smtClean="0"/>
              <a:t>Modelling the optic and actuators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1800" dirty="0" smtClean="0"/>
              <a:t>Metrology and testing the prototype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lang="en-GB" sz="1800" dirty="0" smtClean="0"/>
              <a:t>Summary and future work</a:t>
            </a:r>
            <a:endParaRPr lang="en-GB" sz="1400" dirty="0" smtClean="0"/>
          </a:p>
        </p:txBody>
      </p:sp>
      <p:grpSp>
        <p:nvGrpSpPr>
          <p:cNvPr id="12" name="Group 11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3" name="Picture 12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4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5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16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0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1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17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18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19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 noChangeAspect="1"/>
          </p:cNvGrpSpPr>
          <p:nvPr/>
        </p:nvGrpSpPr>
        <p:grpSpPr bwMode="auto">
          <a:xfrm>
            <a:off x="391555" y="2071676"/>
            <a:ext cx="8681039" cy="3762604"/>
            <a:chOff x="582436" y="13336675"/>
            <a:chExt cx="14054310" cy="5961713"/>
          </a:xfrm>
        </p:grpSpPr>
        <p:grpSp>
          <p:nvGrpSpPr>
            <p:cNvPr id="3" name="Group 55"/>
            <p:cNvGrpSpPr>
              <a:grpSpLocks/>
            </p:cNvGrpSpPr>
            <p:nvPr/>
          </p:nvGrpSpPr>
          <p:grpSpPr bwMode="auto">
            <a:xfrm>
              <a:off x="582436" y="13336675"/>
              <a:ext cx="13911434" cy="5961713"/>
              <a:chOff x="582436" y="13973123"/>
              <a:chExt cx="13911434" cy="5961713"/>
            </a:xfrm>
          </p:grpSpPr>
          <p:grpSp>
            <p:nvGrpSpPr>
              <p:cNvPr id="4" name="Group 54"/>
              <p:cNvGrpSpPr>
                <a:grpSpLocks/>
              </p:cNvGrpSpPr>
              <p:nvPr/>
            </p:nvGrpSpPr>
            <p:grpSpPr bwMode="auto">
              <a:xfrm>
                <a:off x="582436" y="13973123"/>
                <a:ext cx="13911434" cy="5961713"/>
                <a:chOff x="582436" y="13973123"/>
                <a:chExt cx="13911434" cy="5961713"/>
              </a:xfrm>
            </p:grpSpPr>
            <p:pic>
              <p:nvPicPr>
                <p:cNvPr id="22" name="Picture 16" descr="Crab_Einstein.jpg"/>
                <p:cNvPicPr>
                  <a:picLocks noChangeAspect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582436" y="13973123"/>
                  <a:ext cx="5696064" cy="450059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17" descr="Crab_rosat.jpg"/>
                <p:cNvPicPr>
                  <a:picLocks noChangeAspect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5492682" y="13973123"/>
                  <a:ext cx="4500594" cy="450059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24" name="TextBox 18"/>
                <p:cNvSpPr txBox="1">
                  <a:spLocks noChangeArrowheads="1"/>
                </p:cNvSpPr>
                <p:nvPr/>
              </p:nvSpPr>
              <p:spPr bwMode="auto">
                <a:xfrm>
                  <a:off x="633840" y="18618151"/>
                  <a:ext cx="13788729" cy="13166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GB" sz="1600" dirty="0" smtClean="0">
                      <a:cs typeface="Arial" charset="0"/>
                    </a:rPr>
                    <a:t>The </a:t>
                  </a:r>
                  <a:r>
                    <a:rPr lang="en-GB" sz="1600" dirty="0">
                      <a:cs typeface="Arial" charset="0"/>
                    </a:rPr>
                    <a:t>Crab Nebula as imaged by three different x-ray telescopes, a) The Einstein Observatory (courtesy of NASA), b) ROSAT (courtesy of S. L. Snowden USRA, NASA/GSFC) and c) Chandra (courtesy of NASA/CXC/SAO) </a:t>
                  </a:r>
                </a:p>
              </p:txBody>
            </p:sp>
            <p:pic>
              <p:nvPicPr>
                <p:cNvPr id="25" name="Picture 19" descr="Crab_Chandra.jpg"/>
                <p:cNvPicPr>
                  <a:picLocks noChangeAspect="1"/>
                </p:cNvPicPr>
                <p:nvPr/>
              </p:nvPicPr>
              <p:blipFill>
                <a:blip r:embed="rId5" cstate="print"/>
                <a:srcRect/>
                <a:stretch>
                  <a:fillRect/>
                </a:stretch>
              </p:blipFill>
              <p:spPr bwMode="auto">
                <a:xfrm>
                  <a:off x="9993276" y="13973123"/>
                  <a:ext cx="4500594" cy="450059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sp>
            <p:nvSpPr>
              <p:cNvPr id="19" name="TextBox 13"/>
              <p:cNvSpPr txBox="1">
                <a:spLocks noChangeArrowheads="1"/>
              </p:cNvSpPr>
              <p:nvPr/>
            </p:nvSpPr>
            <p:spPr bwMode="auto">
              <a:xfrm>
                <a:off x="633840" y="17670698"/>
                <a:ext cx="4095068" cy="4876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400" dirty="0">
                    <a:solidFill>
                      <a:schemeClr val="bg1"/>
                    </a:solidFill>
                    <a:cs typeface="Arial" charset="0"/>
                  </a:rPr>
                  <a:t>Resolution 4 arc seconds</a:t>
                </a:r>
              </a:p>
            </p:txBody>
          </p:sp>
          <p:sp>
            <p:nvSpPr>
              <p:cNvPr id="20" name="TextBox 14"/>
              <p:cNvSpPr txBox="1">
                <a:spLocks noChangeArrowheads="1"/>
              </p:cNvSpPr>
              <p:nvPr/>
            </p:nvSpPr>
            <p:spPr bwMode="auto">
              <a:xfrm>
                <a:off x="5637019" y="17670698"/>
                <a:ext cx="3825204" cy="4876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400" dirty="0">
                    <a:solidFill>
                      <a:schemeClr val="bg1"/>
                    </a:solidFill>
                    <a:cs typeface="Arial" charset="0"/>
                  </a:rPr>
                  <a:t>Resolution 3 arc seconds</a:t>
                </a:r>
              </a:p>
            </p:txBody>
          </p:sp>
          <p:sp>
            <p:nvSpPr>
              <p:cNvPr id="21" name="TextBox 15"/>
              <p:cNvSpPr txBox="1">
                <a:spLocks noChangeArrowheads="1"/>
              </p:cNvSpPr>
              <p:nvPr/>
            </p:nvSpPr>
            <p:spPr bwMode="auto">
              <a:xfrm>
                <a:off x="10139024" y="17670698"/>
                <a:ext cx="4052234" cy="4876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400" dirty="0">
                    <a:solidFill>
                      <a:schemeClr val="bg1"/>
                    </a:solidFill>
                    <a:cs typeface="Arial" charset="0"/>
                  </a:rPr>
                  <a:t>Resolution 0.5 arc seconds</a:t>
                </a:r>
              </a:p>
            </p:txBody>
          </p:sp>
        </p:grpSp>
        <p:sp>
          <p:nvSpPr>
            <p:cNvPr id="14" name="TextBox 8"/>
            <p:cNvSpPr txBox="1">
              <a:spLocks noChangeArrowheads="1"/>
            </p:cNvSpPr>
            <p:nvPr/>
          </p:nvSpPr>
          <p:spPr bwMode="auto">
            <a:xfrm>
              <a:off x="10066204" y="13378598"/>
              <a:ext cx="3281195" cy="40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400" dirty="0">
                  <a:solidFill>
                    <a:schemeClr val="bg1"/>
                  </a:solidFill>
                  <a:cs typeface="Arial" charset="0"/>
                </a:rPr>
                <a:t>Chandra X-ray Observatory</a:t>
              </a:r>
            </a:p>
          </p:txBody>
        </p:sp>
        <p:sp>
          <p:nvSpPr>
            <p:cNvPr id="15" name="TextBox 9"/>
            <p:cNvSpPr txBox="1">
              <a:spLocks noChangeArrowheads="1"/>
            </p:cNvSpPr>
            <p:nvPr/>
          </p:nvSpPr>
          <p:spPr bwMode="auto">
            <a:xfrm>
              <a:off x="633839" y="13403751"/>
              <a:ext cx="1259362" cy="4024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400" dirty="0">
                  <a:solidFill>
                    <a:schemeClr val="bg1"/>
                  </a:solidFill>
                  <a:cs typeface="Arial" charset="0"/>
                </a:rPr>
                <a:t>(a)</a:t>
              </a:r>
            </a:p>
          </p:txBody>
        </p:sp>
        <p:sp>
          <p:nvSpPr>
            <p:cNvPr id="16" name="TextBox 10"/>
            <p:cNvSpPr txBox="1">
              <a:spLocks noChangeArrowheads="1"/>
            </p:cNvSpPr>
            <p:nvPr/>
          </p:nvSpPr>
          <p:spPr bwMode="auto">
            <a:xfrm>
              <a:off x="7251915" y="13403751"/>
              <a:ext cx="1096587" cy="4024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400" dirty="0">
                  <a:solidFill>
                    <a:schemeClr val="bg1"/>
                  </a:solidFill>
                  <a:cs typeface="Arial" charset="0"/>
                </a:rPr>
                <a:t>(b)</a:t>
              </a:r>
            </a:p>
          </p:txBody>
        </p:sp>
        <p:sp>
          <p:nvSpPr>
            <p:cNvPr id="17" name="TextBox 11"/>
            <p:cNvSpPr txBox="1">
              <a:spLocks noChangeArrowheads="1"/>
            </p:cNvSpPr>
            <p:nvPr/>
          </p:nvSpPr>
          <p:spPr bwMode="auto">
            <a:xfrm>
              <a:off x="13244594" y="13403751"/>
              <a:ext cx="1392152" cy="4024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400" dirty="0">
                  <a:solidFill>
                    <a:schemeClr val="bg1"/>
                  </a:solidFill>
                  <a:cs typeface="Arial" charset="0"/>
                </a:rPr>
                <a:t>(c)</a:t>
              </a:r>
            </a:p>
          </p:txBody>
        </p:sp>
      </p:grpSp>
      <p:grpSp>
        <p:nvGrpSpPr>
          <p:cNvPr id="5" name="Group 27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9" name="Picture 28" descr="EPSRC_logo.jp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30" name="Picture 34" descr="kcl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31" name="Picture 35" descr="uoe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6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6" name="Picture 37" descr="brum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7" name="Picture 38" descr="crest"/>
              <p:cNvPicPr>
                <a:picLocks noChangeAspect="1" noChangeArrowheads="1"/>
              </p:cNvPicPr>
              <p:nvPr/>
            </p:nvPicPr>
            <p:blipFill>
              <a:blip r:embed="rId10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3" name="Picture 39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4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35" name="Picture 41"/>
            <p:cNvPicPr>
              <a:picLocks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28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228600"/>
            <a:ext cx="6324600" cy="1477962"/>
          </a:xfrm>
          <a:noFill/>
        </p:spPr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Angular resolution and sufficient detected flux are both important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  <a:noFill/>
        </p:spPr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The problem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142844" y="2857496"/>
            <a:ext cx="5214974" cy="3000396"/>
          </a:xfrm>
        </p:spPr>
        <p:txBody>
          <a:bodyPr/>
          <a:lstStyle/>
          <a:p>
            <a:pPr marL="6350" indent="-6350">
              <a:buNone/>
            </a:pPr>
            <a:r>
              <a:rPr lang="en-GB" sz="2000" dirty="0" smtClean="0"/>
              <a:t>		large areas need high angular 	resolution to separate individual 	sources – avoid source confusion</a:t>
            </a:r>
          </a:p>
          <a:p>
            <a:pPr marL="6350" indent="-6350">
              <a:buNone/>
            </a:pPr>
            <a:r>
              <a:rPr lang="en-GB" sz="2000" dirty="0" smtClean="0"/>
              <a:t>		better resolution needs high 	precision mirrors</a:t>
            </a:r>
          </a:p>
          <a:p>
            <a:pPr marL="6350" indent="-6350">
              <a:buNone/>
            </a:pPr>
            <a:r>
              <a:rPr lang="en-GB" sz="2000" dirty="0" smtClean="0"/>
              <a:t>		launch mass limits restricts the size	of the telescope</a:t>
            </a:r>
          </a:p>
          <a:p>
            <a:pPr marL="6350" indent="-6350">
              <a:buNone/>
            </a:pPr>
            <a:r>
              <a:rPr lang="en-GB" sz="2000" dirty="0" smtClean="0"/>
              <a:t>		thinner mirrors</a:t>
            </a:r>
          </a:p>
          <a:p>
            <a:pPr marL="6350" indent="-6350">
              <a:buNone/>
            </a:pPr>
            <a:r>
              <a:rPr lang="en-GB" sz="2000" dirty="0" smtClean="0"/>
              <a:t>		thinner mirrors deform more easily</a:t>
            </a:r>
          </a:p>
          <a:p>
            <a:pPr marL="6350" indent="-6350"/>
            <a:endParaRPr lang="en-GB" sz="2000" dirty="0"/>
          </a:p>
        </p:txBody>
      </p:sp>
      <p:grpSp>
        <p:nvGrpSpPr>
          <p:cNvPr id="5" name="Group 27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9" name="Picture 28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30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31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6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6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7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3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4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35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14" name="Right Arrow 13"/>
          <p:cNvSpPr/>
          <p:nvPr/>
        </p:nvSpPr>
        <p:spPr bwMode="auto">
          <a:xfrm>
            <a:off x="392877" y="5143512"/>
            <a:ext cx="571504" cy="357190"/>
          </a:xfrm>
          <a:prstGeom prst="rightArrow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5" name="Right Arrow 14"/>
          <p:cNvSpPr/>
          <p:nvPr/>
        </p:nvSpPr>
        <p:spPr bwMode="auto">
          <a:xfrm>
            <a:off x="392877" y="2857496"/>
            <a:ext cx="571504" cy="357190"/>
          </a:xfrm>
          <a:prstGeom prst="rightArrow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6" name="Right Arrow 15"/>
          <p:cNvSpPr/>
          <p:nvPr/>
        </p:nvSpPr>
        <p:spPr bwMode="auto">
          <a:xfrm>
            <a:off x="392877" y="5572140"/>
            <a:ext cx="571504" cy="357190"/>
          </a:xfrm>
          <a:prstGeom prst="rightArrow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7" name="Right Arrow 16"/>
          <p:cNvSpPr/>
          <p:nvPr/>
        </p:nvSpPr>
        <p:spPr bwMode="auto">
          <a:xfrm>
            <a:off x="392877" y="3857628"/>
            <a:ext cx="571504" cy="357190"/>
          </a:xfrm>
          <a:prstGeom prst="rightArrow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8" name="Right Arrow 17"/>
          <p:cNvSpPr/>
          <p:nvPr/>
        </p:nvSpPr>
        <p:spPr bwMode="auto">
          <a:xfrm>
            <a:off x="392877" y="4500570"/>
            <a:ext cx="571504" cy="357190"/>
          </a:xfrm>
          <a:prstGeom prst="rightArrow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9" name="Right Brace 18"/>
          <p:cNvSpPr/>
          <p:nvPr/>
        </p:nvSpPr>
        <p:spPr bwMode="auto">
          <a:xfrm>
            <a:off x="4857752" y="2857496"/>
            <a:ext cx="857256" cy="3143272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057400" y="1143000"/>
            <a:ext cx="6372252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 smtClean="0"/>
              <a:t>Need X-ray telescopes with a combination of large collecting area, &gt;1m</a:t>
            </a:r>
            <a:r>
              <a:rPr lang="en-GB" sz="2400" i="0" baseline="30000" dirty="0" smtClean="0"/>
              <a:t>2</a:t>
            </a:r>
            <a:r>
              <a:rPr lang="en-GB" sz="2400" i="0" dirty="0" smtClean="0"/>
              <a:t>,and high angular resolution, &lt;1 arc sec</a:t>
            </a:r>
          </a:p>
        </p:txBody>
      </p:sp>
      <p:sp>
        <p:nvSpPr>
          <p:cNvPr id="22" name="Right Arrow 21"/>
          <p:cNvSpPr/>
          <p:nvPr/>
        </p:nvSpPr>
        <p:spPr bwMode="auto">
          <a:xfrm>
            <a:off x="5286380" y="3719514"/>
            <a:ext cx="571504" cy="1419236"/>
          </a:xfrm>
          <a:prstGeom prst="rightArrow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844172" y="3398081"/>
            <a:ext cx="29426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ACTIVE / ADAPTIVE</a:t>
            </a:r>
          </a:p>
          <a:p>
            <a:r>
              <a:rPr lang="en-GB" sz="4000" dirty="0" smtClean="0"/>
              <a:t>OPTICS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Active / adaptive optics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85786" y="2214553"/>
            <a:ext cx="7596214" cy="3357587"/>
          </a:xfrm>
        </p:spPr>
        <p:txBody>
          <a:bodyPr/>
          <a:lstStyle/>
          <a:p>
            <a:r>
              <a:rPr lang="en-GB" sz="2800" dirty="0" smtClean="0"/>
              <a:t>Active optics have been used for many years in optical astronomy and at  synchrotron radiation sources</a:t>
            </a:r>
          </a:p>
          <a:p>
            <a:pPr lvl="1"/>
            <a:r>
              <a:rPr lang="en-GB" sz="2400" dirty="0" smtClean="0"/>
              <a:t>In optical astronomy active optics are used to compensate for atmospheric distortions</a:t>
            </a:r>
          </a:p>
          <a:p>
            <a:pPr lvl="1"/>
            <a:r>
              <a:rPr lang="en-GB" sz="2400" dirty="0" smtClean="0"/>
              <a:t>Synchrotron mirrors are precisely formed and aligned to focus nanometre scale spots</a:t>
            </a:r>
            <a:endParaRPr lang="en-GB" sz="2400" dirty="0"/>
          </a:p>
        </p:txBody>
      </p:sp>
      <p:grpSp>
        <p:nvGrpSpPr>
          <p:cNvPr id="2" name="Group 27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9" name="Picture 28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30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31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3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6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7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3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4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35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0"/>
            <a:ext cx="8229600" cy="1143000"/>
          </a:xfrm>
          <a:noFill/>
        </p:spPr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Adaptive Grazing Incidence X-ray Optics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  <p:grpSp>
        <p:nvGrpSpPr>
          <p:cNvPr id="2" name="Group 27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9" name="Picture 28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30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31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3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6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7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3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4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35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14" name="TextBox 13"/>
          <p:cNvSpPr txBox="1"/>
          <p:nvPr/>
        </p:nvSpPr>
        <p:spPr>
          <a:xfrm>
            <a:off x="1828800" y="990600"/>
            <a:ext cx="7086600" cy="5115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/>
              <a:buChar char="•"/>
            </a:pPr>
            <a:r>
              <a:rPr lang="en-US" sz="2400" dirty="0" smtClean="0"/>
              <a:t>Thin shells with a total thickness of &lt; 1mm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Substrate ~0.4 mm glass or metal (Ni)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Thin piezoelectric sheet ~0.2 mm (PZT)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Glue </a:t>
            </a:r>
            <a:r>
              <a:rPr lang="en-US" sz="2400" dirty="0" err="1" smtClean="0"/>
              <a:t>piezos</a:t>
            </a:r>
            <a:r>
              <a:rPr lang="en-US" sz="2400" dirty="0" smtClean="0"/>
              <a:t> to the back of substrate with epoxy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</a:t>
            </a:r>
            <a:r>
              <a:rPr lang="en-US" sz="2400" dirty="0" err="1" smtClean="0"/>
              <a:t>Piezos</a:t>
            </a:r>
            <a:r>
              <a:rPr lang="en-US" sz="2400" dirty="0" smtClean="0"/>
              <a:t> must incorporate electrodes for actuation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Wires needed to address the array of actuators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The lay-up to be manufactured to a precise form using a mandrel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After release use the actuators to adjust the figure to the correct form – as mandrel or better</a:t>
            </a:r>
          </a:p>
          <a:p>
            <a:pPr algn="l">
              <a:buFont typeface="Arial"/>
              <a:buChar char="•"/>
            </a:pPr>
            <a:r>
              <a:rPr lang="en-US" sz="2400" dirty="0" smtClean="0"/>
              <a:t> Stability required so that only re-adjust infrequently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60350"/>
            <a:ext cx="8229600" cy="1143000"/>
          </a:xfrm>
          <a:noFill/>
        </p:spPr>
        <p:txBody>
          <a:bodyPr/>
          <a:lstStyle/>
          <a:p>
            <a:r>
              <a:rPr lang="en-GB" sz="2800" dirty="0">
                <a:solidFill>
                  <a:schemeClr val="accent2"/>
                </a:solidFill>
                <a:latin typeface="+mn-lt"/>
              </a:rPr>
              <a:t>Adaptive X-ray Optic </a:t>
            </a:r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Prototype Design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000760" y="1844675"/>
            <a:ext cx="2773392" cy="393954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n-lt"/>
              </a:rPr>
              <a:t>0.4mm thick, gold coated nickel </a:t>
            </a:r>
            <a:endParaRPr lang="en-GB" sz="2000" i="0" dirty="0">
              <a:latin typeface="+mn-lt"/>
            </a:endParaRP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n-lt"/>
              </a:rPr>
              <a:t>300mm x 100mm</a:t>
            </a:r>
            <a:endParaRPr lang="en-GB" sz="2000" i="0" dirty="0">
              <a:latin typeface="+mn-lt"/>
            </a:endParaRP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n-lt"/>
              </a:rPr>
              <a:t>~2nm </a:t>
            </a:r>
            <a:r>
              <a:rPr lang="en-GB" sz="2000" i="0" dirty="0">
                <a:latin typeface="+mn-lt"/>
              </a:rPr>
              <a:t>surface roughness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n-lt"/>
              </a:rPr>
              <a:t>165mm to 169mm radii of curvature</a:t>
            </a:r>
            <a:endParaRPr lang="en-GB" sz="2000" i="0" dirty="0">
              <a:latin typeface="+mn-lt"/>
            </a:endParaRP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n-lt"/>
              </a:rPr>
              <a:t>31μm </a:t>
            </a:r>
            <a:r>
              <a:rPr lang="en-GB" sz="2000" i="0" dirty="0" err="1">
                <a:latin typeface="+mn-lt"/>
              </a:rPr>
              <a:t>sagittal</a:t>
            </a:r>
            <a:r>
              <a:rPr lang="en-GB" sz="2000" i="0" dirty="0">
                <a:latin typeface="+mn-lt"/>
              </a:rPr>
              <a:t> difference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>
                <a:latin typeface="+mn-lt"/>
              </a:rPr>
              <a:t>Energies ≤ 10keV</a:t>
            </a:r>
          </a:p>
        </p:txBody>
      </p:sp>
      <p:pic>
        <p:nvPicPr>
          <p:cNvPr id="48136" name="Picture 8" descr="CharlyOptic02withoutAngles"/>
          <p:cNvPicPr>
            <a:picLocks noChangeAspect="1" noChangeArrowheads="1"/>
          </p:cNvPicPr>
          <p:nvPr/>
        </p:nvPicPr>
        <p:blipFill>
          <a:blip r:embed="rId3" cstate="print"/>
          <a:srcRect t="20782"/>
          <a:stretch>
            <a:fillRect/>
          </a:stretch>
        </p:blipFill>
        <p:spPr bwMode="auto">
          <a:xfrm>
            <a:off x="2057400" y="1295400"/>
            <a:ext cx="3868738" cy="2298763"/>
          </a:xfrm>
          <a:prstGeom prst="rect">
            <a:avLst/>
          </a:prstGeom>
          <a:noFill/>
        </p:spPr>
      </p:pic>
      <p:grpSp>
        <p:nvGrpSpPr>
          <p:cNvPr id="14" name="Group 13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5" name="Picture 14" descr="EPSRC_logo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6" name="Picture 34" descr="kcl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7" name="Picture 35" descr="uoe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18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2" name="Picture 37" descr="brum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3" name="Picture 38" descr="crest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19" name="Picture 39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20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21" name="Picture 41"/>
            <p:cNvPicPr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24" name="TextBox 23"/>
          <p:cNvSpPr txBox="1"/>
          <p:nvPr/>
        </p:nvSpPr>
        <p:spPr>
          <a:xfrm>
            <a:off x="3429000" y="4007584"/>
            <a:ext cx="236418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Ellipsoidal figure for point-to-point focusing over 28 </a:t>
            </a:r>
            <a:r>
              <a:rPr lang="en-US" sz="2000" dirty="0" err="1" smtClean="0"/>
              <a:t>m</a:t>
            </a:r>
            <a:r>
              <a:rPr lang="en-US" sz="2000" dirty="0" smtClean="0"/>
              <a:t> – Test facility at Leicester</a:t>
            </a:r>
            <a:endParaRPr lang="en-US" sz="2000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800" y="3693122"/>
            <a:ext cx="3149600" cy="2326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60350"/>
            <a:ext cx="8229600" cy="1143000"/>
          </a:xfrm>
          <a:noFill/>
        </p:spPr>
        <p:txBody>
          <a:bodyPr/>
          <a:lstStyle/>
          <a:p>
            <a:r>
              <a:rPr lang="en-GB" sz="2800" dirty="0">
                <a:solidFill>
                  <a:schemeClr val="accent2"/>
                </a:solidFill>
              </a:rPr>
              <a:t>Adaptive X-ray Optic</a:t>
            </a:r>
            <a:r>
              <a:rPr lang="en-GB" sz="2800" dirty="0" smtClean="0">
                <a:solidFill>
                  <a:schemeClr val="accent2"/>
                </a:solidFill>
              </a:rPr>
              <a:t> Shell Substrate</a:t>
            </a:r>
            <a:br>
              <a:rPr lang="en-GB" sz="2800" dirty="0" smtClean="0">
                <a:solidFill>
                  <a:schemeClr val="accent2"/>
                </a:solidFill>
              </a:rPr>
            </a:br>
            <a:r>
              <a:rPr lang="en-GB" sz="2800" dirty="0" smtClean="0">
                <a:solidFill>
                  <a:schemeClr val="accent2"/>
                </a:solidFill>
              </a:rPr>
              <a:t>Manufacture – </a:t>
            </a:r>
            <a:r>
              <a:rPr lang="en-GB" sz="2800" dirty="0" err="1" smtClean="0">
                <a:solidFill>
                  <a:schemeClr val="accent2"/>
                </a:solidFill>
              </a:rPr>
              <a:t>Electroless</a:t>
            </a:r>
            <a:r>
              <a:rPr lang="en-GB" sz="2800" dirty="0" smtClean="0">
                <a:solidFill>
                  <a:schemeClr val="accent2"/>
                </a:solidFill>
              </a:rPr>
              <a:t> Ni</a:t>
            </a:r>
            <a:endParaRPr lang="en-GB" sz="2800" dirty="0">
              <a:solidFill>
                <a:schemeClr val="accent2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922669" y="1785926"/>
            <a:ext cx="7320888" cy="4286280"/>
            <a:chOff x="928662" y="1785926"/>
            <a:chExt cx="7320888" cy="4286280"/>
          </a:xfrm>
        </p:grpSpPr>
        <p:pic>
          <p:nvPicPr>
            <p:cNvPr id="13" name="Picture 12" descr="electroformtank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3636" y="1785926"/>
              <a:ext cx="1320096" cy="1957384"/>
            </a:xfrm>
            <a:prstGeom prst="rect">
              <a:avLst/>
            </a:prstGeom>
          </p:spPr>
        </p:pic>
        <p:pic>
          <p:nvPicPr>
            <p:cNvPr id="15" name="Picture 14" descr="mandrelprep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168176" y="1788307"/>
              <a:ext cx="953334" cy="1958400"/>
            </a:xfrm>
            <a:prstGeom prst="rect">
              <a:avLst/>
            </a:prstGeom>
          </p:spPr>
        </p:pic>
        <p:pic>
          <p:nvPicPr>
            <p:cNvPr id="16" name="Picture 15" descr="removed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72815" y="4113806"/>
              <a:ext cx="890851" cy="1958400"/>
            </a:xfrm>
            <a:prstGeom prst="rect">
              <a:avLst/>
            </a:prstGeom>
          </p:spPr>
        </p:pic>
        <p:pic>
          <p:nvPicPr>
            <p:cNvPr id="18" name="Picture 17" descr="gold_elliptical_post_electroform(24).eps"/>
            <p:cNvPicPr>
              <a:picLocks noChangeAspect="1"/>
            </p:cNvPicPr>
            <p:nvPr/>
          </p:nvPicPr>
          <p:blipFill>
            <a:blip r:embed="rId6" cstate="print"/>
            <a:srcRect l="5468" t="18699" r="9375" b="23916"/>
            <a:stretch>
              <a:fillRect/>
            </a:stretch>
          </p:blipFill>
          <p:spPr>
            <a:xfrm>
              <a:off x="1320064" y="4143380"/>
              <a:ext cx="3786214" cy="1910475"/>
            </a:xfrm>
            <a:prstGeom prst="rect">
              <a:avLst/>
            </a:prstGeom>
          </p:spPr>
        </p:pic>
        <p:pic>
          <p:nvPicPr>
            <p:cNvPr id="14" name="Picture 13" descr="mandrelandwasters.jpg"/>
            <p:cNvPicPr>
              <a:picLocks noChangeAspect="1"/>
            </p:cNvPicPr>
            <p:nvPr/>
          </p:nvPicPr>
          <p:blipFill>
            <a:blip r:embed="rId7" cstate="print"/>
            <a:srcRect l="9592" t="5000" r="8607" b="3500"/>
            <a:stretch>
              <a:fillRect/>
            </a:stretch>
          </p:blipFill>
          <p:spPr>
            <a:xfrm>
              <a:off x="928662" y="1950828"/>
              <a:ext cx="2214578" cy="1627581"/>
            </a:xfrm>
            <a:prstGeom prst="rect">
              <a:avLst/>
            </a:prstGeom>
          </p:spPr>
        </p:pic>
        <p:sp>
          <p:nvSpPr>
            <p:cNvPr id="19" name="Right Arrow 18"/>
            <p:cNvSpPr/>
            <p:nvPr/>
          </p:nvSpPr>
          <p:spPr bwMode="auto">
            <a:xfrm>
              <a:off x="3248890" y="2500306"/>
              <a:ext cx="714380" cy="500066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  <p:sp>
          <p:nvSpPr>
            <p:cNvPr id="20" name="Right Arrow 19"/>
            <p:cNvSpPr/>
            <p:nvPr/>
          </p:nvSpPr>
          <p:spPr bwMode="auto">
            <a:xfrm>
              <a:off x="5249154" y="2500306"/>
              <a:ext cx="714380" cy="500066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  <p:sp>
          <p:nvSpPr>
            <p:cNvPr id="21" name="Right Arrow 20"/>
            <p:cNvSpPr/>
            <p:nvPr/>
          </p:nvSpPr>
          <p:spPr bwMode="auto">
            <a:xfrm rot="10800000">
              <a:off x="5249154" y="4714884"/>
              <a:ext cx="714380" cy="500066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  <p:sp>
          <p:nvSpPr>
            <p:cNvPr id="22" name="Right Arrow 21"/>
            <p:cNvSpPr/>
            <p:nvPr/>
          </p:nvSpPr>
          <p:spPr bwMode="auto">
            <a:xfrm rot="10800000">
              <a:off x="7177980" y="4714883"/>
              <a:ext cx="1071570" cy="500066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  <p:sp>
          <p:nvSpPr>
            <p:cNvPr id="24" name="Rectangle 23"/>
            <p:cNvSpPr/>
            <p:nvPr/>
          </p:nvSpPr>
          <p:spPr bwMode="auto">
            <a:xfrm>
              <a:off x="7963798" y="3071810"/>
              <a:ext cx="285752" cy="2000264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  <p:sp>
          <p:nvSpPr>
            <p:cNvPr id="25" name="Rectangle 24"/>
            <p:cNvSpPr/>
            <p:nvPr/>
          </p:nvSpPr>
          <p:spPr bwMode="auto">
            <a:xfrm>
              <a:off x="7606608" y="3071810"/>
              <a:ext cx="642942" cy="285752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7" name="Picture 26" descr="EPSRC_logo.jpg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28" name="Picture 34" descr="kcl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29" name="Picture 35" descr="uoe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30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4" name="Picture 37" descr="brum"/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5" name="Picture 38" descr="crest"/>
              <p:cNvPicPr>
                <a:picLocks noChangeAspect="1" noChangeArrowheads="1"/>
              </p:cNvPicPr>
              <p:nvPr/>
            </p:nvPicPr>
            <p:blipFill>
              <a:blip r:embed="rId12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1" name="Picture 39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2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33" name="Picture 41"/>
            <p:cNvPicPr>
              <a:picLocks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noFill/>
        </p:spPr>
        <p:txBody>
          <a:bodyPr/>
          <a:lstStyle/>
          <a:p>
            <a:r>
              <a:rPr lang="en-GB" sz="2800" dirty="0">
                <a:solidFill>
                  <a:schemeClr val="accent2"/>
                </a:solidFill>
                <a:latin typeface="+mn-lt"/>
              </a:rPr>
              <a:t>Adaptive X-ray Optic Prototype</a:t>
            </a:r>
            <a:br>
              <a:rPr lang="en-GB" sz="2800" dirty="0">
                <a:solidFill>
                  <a:schemeClr val="accent2"/>
                </a:solidFill>
                <a:latin typeface="+mn-lt"/>
              </a:rPr>
            </a:br>
            <a:r>
              <a:rPr lang="en-GB" sz="2800" dirty="0" smtClean="0">
                <a:solidFill>
                  <a:schemeClr val="accent2"/>
                </a:solidFill>
                <a:latin typeface="+mn-lt"/>
              </a:rPr>
              <a:t>Piezoelectric devices</a:t>
            </a:r>
            <a:endParaRPr lang="en-GB" sz="2800" dirty="0">
              <a:solidFill>
                <a:schemeClr val="accent2"/>
              </a:solidFill>
              <a:latin typeface="+mn-lt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529426" y="2357430"/>
            <a:ext cx="8107375" cy="3426519"/>
            <a:chOff x="536591" y="2357430"/>
            <a:chExt cx="8107375" cy="3426519"/>
          </a:xfrm>
        </p:grpSpPr>
        <p:grpSp>
          <p:nvGrpSpPr>
            <p:cNvPr id="29" name="Group 28"/>
            <p:cNvGrpSpPr/>
            <p:nvPr/>
          </p:nvGrpSpPr>
          <p:grpSpPr>
            <a:xfrm>
              <a:off x="536591" y="2357430"/>
              <a:ext cx="3148752" cy="3426519"/>
              <a:chOff x="536591" y="2357430"/>
              <a:chExt cx="3148752" cy="3426519"/>
            </a:xfrm>
          </p:grpSpPr>
          <p:pic>
            <p:nvPicPr>
              <p:cNvPr id="23" name="Picture 22" descr="piezo3.jpg"/>
              <p:cNvPicPr>
                <a:picLocks noChangeAspect="1"/>
              </p:cNvPicPr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536591" y="2357430"/>
                <a:ext cx="3148752" cy="983985"/>
              </a:xfrm>
              <a:prstGeom prst="rect">
                <a:avLst/>
              </a:prstGeom>
            </p:spPr>
          </p:pic>
          <p:pic>
            <p:nvPicPr>
              <p:cNvPr id="26" name="Picture 25" descr="piezo4.jpg"/>
              <p:cNvPicPr>
                <a:picLocks noChangeAspect="1"/>
              </p:cNvPicPr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536591" y="3429000"/>
                <a:ext cx="3148752" cy="2354949"/>
              </a:xfrm>
              <a:prstGeom prst="rect">
                <a:avLst/>
              </a:prstGeom>
            </p:spPr>
          </p:pic>
        </p:grpSp>
        <p:pic>
          <p:nvPicPr>
            <p:cNvPr id="28" name="Picture 27" descr="ellipseandpiezos2.eps"/>
            <p:cNvPicPr>
              <a:picLocks noChangeAspect="1"/>
            </p:cNvPicPr>
            <p:nvPr/>
          </p:nvPicPr>
          <p:blipFill>
            <a:blip r:embed="rId5" cstate="print"/>
            <a:srcRect l="26296" t="6146" r="21027" b="7395"/>
            <a:stretch>
              <a:fillRect/>
            </a:stretch>
          </p:blipFill>
          <p:spPr>
            <a:xfrm>
              <a:off x="7348487" y="2655889"/>
              <a:ext cx="1295479" cy="2829600"/>
            </a:xfrm>
            <a:prstGeom prst="rect">
              <a:avLst/>
            </a:prstGeom>
          </p:spPr>
        </p:pic>
        <p:pic>
          <p:nvPicPr>
            <p:cNvPr id="27" name="Picture 26" descr="ellipseandpiezos1.eps"/>
            <p:cNvPicPr>
              <a:picLocks noChangeAspect="1"/>
            </p:cNvPicPr>
            <p:nvPr/>
          </p:nvPicPr>
          <p:blipFill>
            <a:blip r:embed="rId6" cstate="print"/>
            <a:srcRect l="17969" r="10156"/>
            <a:stretch>
              <a:fillRect/>
            </a:stretch>
          </p:blipFill>
          <p:spPr>
            <a:xfrm>
              <a:off x="4159593" y="2656653"/>
              <a:ext cx="2714644" cy="2828072"/>
            </a:xfrm>
            <a:prstGeom prst="rect">
              <a:avLst/>
            </a:prstGeom>
          </p:spPr>
        </p:pic>
        <p:sp>
          <p:nvSpPr>
            <p:cNvPr id="30" name="Right Arrow 29"/>
            <p:cNvSpPr/>
            <p:nvPr/>
          </p:nvSpPr>
          <p:spPr bwMode="auto">
            <a:xfrm>
              <a:off x="3779592" y="3786190"/>
              <a:ext cx="285752" cy="42862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cs typeface="Arial" charset="0"/>
              </a:endParaRPr>
            </a:p>
          </p:txBody>
        </p:sp>
        <p:sp>
          <p:nvSpPr>
            <p:cNvPr id="31" name="Right Arrow 30"/>
            <p:cNvSpPr/>
            <p:nvPr/>
          </p:nvSpPr>
          <p:spPr bwMode="auto">
            <a:xfrm>
              <a:off x="6968486" y="3786190"/>
              <a:ext cx="285752" cy="42862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342900" marR="0" indent="-34290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cs typeface="Arial" charset="0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1" name="Picture 20" descr="EPSRC_logo.jpg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22" name="Picture 34" descr="kcl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24" name="Picture 35" descr="uoe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25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36" name="Picture 37" descr="brum"/>
              <p:cNvPicPr>
                <a:picLocks noChangeAspect="1" noChangeArrowheads="1"/>
              </p:cNvPicPr>
              <p:nvPr/>
            </p:nvPicPr>
            <p:blipFill>
              <a:blip r:embed="rId10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7" name="Picture 38" descr="crest"/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33" name="Picture 39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34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35" name="Picture 41"/>
            <p:cNvPicPr>
              <a:picLocks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38" name="TextBox 37"/>
          <p:cNvSpPr txBox="1"/>
          <p:nvPr/>
        </p:nvSpPr>
        <p:spPr>
          <a:xfrm>
            <a:off x="1524000" y="1752600"/>
            <a:ext cx="7418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30 </a:t>
            </a:r>
            <a:r>
              <a:rPr lang="en-US" sz="2000" dirty="0" err="1" smtClean="0"/>
              <a:t>x</a:t>
            </a:r>
            <a:r>
              <a:rPr lang="en-US" sz="2000" dirty="0" smtClean="0"/>
              <a:t> 30 </a:t>
            </a:r>
            <a:r>
              <a:rPr lang="en-US" sz="2000" dirty="0" err="1" smtClean="0"/>
              <a:t>x</a:t>
            </a:r>
            <a:r>
              <a:rPr lang="en-US" sz="2000" dirty="0" smtClean="0"/>
              <a:t>  0.2 mm – molded to curvature of the substrate shell 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8229600" cy="1143000"/>
          </a:xfrm>
        </p:spPr>
        <p:txBody>
          <a:bodyPr/>
          <a:lstStyle/>
          <a:p>
            <a:r>
              <a:rPr lang="en-US" dirty="0" smtClean="0"/>
              <a:t>Completed thin shell optic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6000"/>
            <a:ext cx="4114800" cy="35965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514600"/>
            <a:ext cx="4385379" cy="3143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439" y="990600"/>
            <a:ext cx="5746761" cy="668320"/>
          </a:xfrm>
          <a:noFill/>
        </p:spPr>
        <p:txBody>
          <a:bodyPr>
            <a:noAutofit/>
          </a:bodyPr>
          <a:lstStyle/>
          <a:p>
            <a:r>
              <a:rPr lang="en-GB" sz="2000" dirty="0" smtClean="0">
                <a:solidFill>
                  <a:schemeClr val="accent2"/>
                </a:solidFill>
              </a:rPr>
              <a:t>– Measurements with the Long Trace Profiler at </a:t>
            </a:r>
            <a:r>
              <a:rPr lang="en-GB" sz="2000" dirty="0" err="1" smtClean="0">
                <a:solidFill>
                  <a:schemeClr val="accent2"/>
                </a:solidFill>
              </a:rPr>
              <a:t>Daresbury</a:t>
            </a:r>
            <a:endParaRPr lang="en-GB" sz="2000" dirty="0">
              <a:solidFill>
                <a:schemeClr val="accent2"/>
              </a:solidFill>
            </a:endParaRPr>
          </a:p>
        </p:txBody>
      </p:sp>
      <p:grpSp>
        <p:nvGrpSpPr>
          <p:cNvPr id="2" name="Group 37"/>
          <p:cNvGrpSpPr>
            <a:grpSpLocks/>
          </p:cNvGrpSpPr>
          <p:nvPr/>
        </p:nvGrpSpPr>
        <p:grpSpPr bwMode="auto">
          <a:xfrm>
            <a:off x="-36513" y="6308725"/>
            <a:ext cx="9144001" cy="487363"/>
            <a:chOff x="-64" y="3974"/>
            <a:chExt cx="5824" cy="307"/>
          </a:xfrm>
        </p:grpSpPr>
        <p:grpSp>
          <p:nvGrpSpPr>
            <p:cNvPr id="3" name="Group 38"/>
            <p:cNvGrpSpPr>
              <a:grpSpLocks noChangeAspect="1"/>
            </p:cNvGrpSpPr>
            <p:nvPr/>
          </p:nvGrpSpPr>
          <p:grpSpPr bwMode="auto">
            <a:xfrm>
              <a:off x="4513" y="4009"/>
              <a:ext cx="1118" cy="272"/>
              <a:chOff x="839" y="346"/>
              <a:chExt cx="1118" cy="288"/>
            </a:xfrm>
          </p:grpSpPr>
          <p:pic>
            <p:nvPicPr>
              <p:cNvPr id="48167" name="Picture 39" descr="brum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48168" name="Picture 40" descr="crest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48169" name="Picture 4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882" y="4009"/>
              <a:ext cx="984" cy="272"/>
            </a:xfrm>
            <a:prstGeom prst="rect">
              <a:avLst/>
            </a:prstGeom>
            <a:noFill/>
          </p:spPr>
        </p:pic>
        <p:sp>
          <p:nvSpPr>
            <p:cNvPr id="48170" name="Line 42"/>
            <p:cNvSpPr>
              <a:spLocks noChangeShapeType="1"/>
            </p:cNvSpPr>
            <p:nvPr/>
          </p:nvSpPr>
          <p:spPr bwMode="auto">
            <a:xfrm>
              <a:off x="0" y="3974"/>
              <a:ext cx="57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>
                <a:latin typeface="+mj-lt"/>
              </a:endParaRPr>
            </a:p>
          </p:txBody>
        </p:sp>
        <p:pic>
          <p:nvPicPr>
            <p:cNvPr id="48171" name="Picture 43"/>
            <p:cNvPicPr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211" y="4009"/>
              <a:ext cx="939" cy="272"/>
            </a:xfrm>
            <a:prstGeom prst="rect">
              <a:avLst/>
            </a:prstGeom>
            <a:noFill/>
          </p:spPr>
        </p:pic>
        <p:sp>
          <p:nvSpPr>
            <p:cNvPr id="48172" name="Text Box 44"/>
            <p:cNvSpPr txBox="1">
              <a:spLocks noChangeArrowheads="1"/>
            </p:cNvSpPr>
            <p:nvPr/>
          </p:nvSpPr>
          <p:spPr bwMode="auto">
            <a:xfrm>
              <a:off x="-64" y="4009"/>
              <a:ext cx="1979" cy="269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42900" indent="-342900"/>
              <a:r>
                <a:rPr lang="en-GB" sz="1000" dirty="0" smtClean="0">
                  <a:latin typeface="+mj-lt"/>
                </a:rPr>
                <a:t>First results of the adaptive X-ray prototype optic</a:t>
              </a:r>
            </a:p>
            <a:p>
              <a:pPr marL="342900" indent="-342900"/>
              <a:r>
                <a:rPr lang="en-GB" sz="1000" dirty="0" smtClean="0">
                  <a:latin typeface="+mj-lt"/>
                </a:rPr>
                <a:t>SPIE meeting, 06/08/09, 7437-45</a:t>
              </a:r>
              <a:endParaRPr lang="en-GB" sz="1000" dirty="0">
                <a:latin typeface="+mj-lt"/>
              </a:endParaRPr>
            </a:p>
          </p:txBody>
        </p:sp>
      </p:grpSp>
      <p:sp>
        <p:nvSpPr>
          <p:cNvPr id="18" name="Rectangle 2"/>
          <p:cNvSpPr txBox="1">
            <a:spLocks noChangeArrowheads="1"/>
          </p:cNvSpPr>
          <p:nvPr/>
        </p:nvSpPr>
        <p:spPr bwMode="auto">
          <a:xfrm>
            <a:off x="685800" y="76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2800" i="0" kern="0" dirty="0" smtClean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Metrology of the</a:t>
            </a: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en-GB" sz="2800" i="0" kern="0" dirty="0" smtClean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p</a:t>
            </a:r>
            <a:r>
              <a:rPr kumimoji="0" lang="en-GB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rototype</a:t>
            </a:r>
            <a:endParaRPr kumimoji="0" lang="en-GB" sz="2800" b="0" i="0" u="none" strike="noStrike" kern="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Picture 18" descr="025.eps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6600" y="1905000"/>
            <a:ext cx="5000628" cy="3744166"/>
          </a:xfrm>
          <a:prstGeom prst="rect">
            <a:avLst/>
          </a:prstGeom>
        </p:spPr>
      </p:pic>
      <p:sp>
        <p:nvSpPr>
          <p:cNvPr id="20" name="Text Box 7"/>
          <p:cNvSpPr txBox="1">
            <a:spLocks noChangeArrowheads="1"/>
          </p:cNvSpPr>
          <p:nvPr/>
        </p:nvSpPr>
        <p:spPr bwMode="auto">
          <a:xfrm>
            <a:off x="357158" y="2182229"/>
            <a:ext cx="2773392" cy="3477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j-lt"/>
              </a:rPr>
              <a:t>The LTP at STFC </a:t>
            </a:r>
            <a:r>
              <a:rPr lang="en-GB" sz="2000" i="0" dirty="0" err="1" smtClean="0">
                <a:latin typeface="+mj-lt"/>
              </a:rPr>
              <a:t>Daresbury</a:t>
            </a:r>
            <a:r>
              <a:rPr lang="en-GB" sz="2000" i="0" dirty="0" smtClean="0">
                <a:latin typeface="+mj-lt"/>
              </a:rPr>
              <a:t> Laboratory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j-lt"/>
              </a:rPr>
              <a:t>Usually used for Synchrotron mirrors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 dirty="0" smtClean="0">
                <a:latin typeface="+mj-lt"/>
              </a:rPr>
              <a:t>The mandrel, optic after release and optic + the actuators were all measured</a:t>
            </a:r>
            <a:endParaRPr lang="en-GB" sz="2000" i="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04800"/>
            <a:ext cx="8229600" cy="1143000"/>
          </a:xfrm>
        </p:spPr>
        <p:txBody>
          <a:bodyPr/>
          <a:lstStyle/>
          <a:p>
            <a:r>
              <a:rPr lang="en-US" sz="3200" dirty="0" smtClean="0"/>
              <a:t>Problem – actuator print-through</a:t>
            </a: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447800"/>
            <a:ext cx="5970114" cy="44958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371600" y="5943600"/>
            <a:ext cx="6684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Gaps between </a:t>
            </a:r>
            <a:r>
              <a:rPr lang="en-US" sz="2000" dirty="0" err="1" smtClean="0"/>
              <a:t>piezo</a:t>
            </a:r>
            <a:r>
              <a:rPr lang="en-US" sz="2000" dirty="0" smtClean="0"/>
              <a:t> elements is ~0.5 mm and these gaps are not filled with epoxy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274638"/>
            <a:ext cx="8229600" cy="1143000"/>
          </a:xfrm>
        </p:spPr>
        <p:txBody>
          <a:bodyPr/>
          <a:lstStyle/>
          <a:p>
            <a:r>
              <a:rPr lang="en-US" sz="3200" dirty="0" smtClean="0"/>
              <a:t>Measured actuator response</a:t>
            </a:r>
            <a:br>
              <a:rPr lang="en-US" sz="3200" dirty="0" smtClean="0"/>
            </a:br>
            <a:r>
              <a:rPr lang="en-US" sz="2000" dirty="0" smtClean="0"/>
              <a:t>using Long Trace </a:t>
            </a:r>
            <a:r>
              <a:rPr lang="en-US" sz="2000" dirty="0" err="1" smtClean="0"/>
              <a:t>Profilometer</a:t>
            </a:r>
            <a:r>
              <a:rPr lang="en-US" sz="2000" dirty="0" smtClean="0"/>
              <a:t> at </a:t>
            </a:r>
            <a:r>
              <a:rPr lang="en-US" sz="2000" dirty="0" err="1" smtClean="0"/>
              <a:t>Daresbury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347438" y="5943600"/>
            <a:ext cx="5897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-50 to 50 </a:t>
            </a:r>
            <a:r>
              <a:rPr lang="en-US" sz="2000" dirty="0" err="1" smtClean="0"/>
              <a:t>v</a:t>
            </a:r>
            <a:r>
              <a:rPr lang="en-US" sz="2000" dirty="0" smtClean="0"/>
              <a:t> in 25 </a:t>
            </a:r>
            <a:r>
              <a:rPr lang="en-US" sz="2000" dirty="0" err="1" smtClean="0"/>
              <a:t>v</a:t>
            </a:r>
            <a:r>
              <a:rPr lang="en-US" sz="2000" dirty="0" smtClean="0"/>
              <a:t> steps – FEA predictions in grey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828800"/>
            <a:ext cx="7239000" cy="48651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4638"/>
            <a:ext cx="8229600" cy="1143000"/>
          </a:xfrm>
        </p:spPr>
        <p:txBody>
          <a:bodyPr/>
          <a:lstStyle/>
          <a:p>
            <a:r>
              <a:rPr lang="en-US" sz="3200" dirty="0" smtClean="0"/>
              <a:t>Sequence of influence functions</a:t>
            </a:r>
            <a:br>
              <a:rPr lang="en-US" sz="3200" dirty="0" smtClean="0"/>
            </a:br>
            <a:r>
              <a:rPr lang="en-US" sz="3200" dirty="0" smtClean="0"/>
              <a:t>measured and predicted</a:t>
            </a:r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1600200"/>
            <a:ext cx="7256280" cy="487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709733" y="1389080"/>
            <a:ext cx="5746761" cy="668320"/>
          </a:xfrm>
          <a:noFill/>
        </p:spPr>
        <p:txBody>
          <a:bodyPr>
            <a:noAutofit/>
          </a:bodyPr>
          <a:lstStyle/>
          <a:p>
            <a:r>
              <a:rPr lang="en-GB" sz="2000" dirty="0" smtClean="0">
                <a:solidFill>
                  <a:schemeClr val="accent2"/>
                </a:solidFill>
              </a:rPr>
              <a:t>- Choice of patterns</a:t>
            </a:r>
            <a:endParaRPr lang="en-GB" sz="2000" dirty="0">
              <a:solidFill>
                <a:schemeClr val="accent2"/>
              </a:solidFill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 bwMode="auto">
          <a:xfrm>
            <a:off x="1600200" y="381000"/>
            <a:ext cx="754380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Modelling the </a:t>
            </a:r>
            <a:r>
              <a:rPr lang="en-GB" sz="2800" i="0" kern="0" dirty="0" smtClean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combined </a:t>
            </a: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actuator</a:t>
            </a:r>
            <a:r>
              <a:rPr kumimoji="0" lang="en-GB" sz="2800" b="0" i="0" u="none" strike="noStrike" kern="0" cap="none" spc="0" normalizeH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response</a:t>
            </a:r>
            <a:endParaRPr kumimoji="0" lang="en-GB" sz="2800" b="0" i="0" u="none" strike="noStrike" kern="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492890" y="2000240"/>
            <a:ext cx="17580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Fourier Basis</a:t>
            </a:r>
            <a:endParaRPr lang="en-GB" sz="2000" dirty="0"/>
          </a:p>
        </p:txBody>
      </p:sp>
      <p:sp>
        <p:nvSpPr>
          <p:cNvPr id="17" name="TextBox 16"/>
          <p:cNvSpPr txBox="1"/>
          <p:nvPr/>
        </p:nvSpPr>
        <p:spPr>
          <a:xfrm>
            <a:off x="5550712" y="2000240"/>
            <a:ext cx="2585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Local group patterns</a:t>
            </a:r>
            <a:endParaRPr lang="en-GB" sz="2000" dirty="0"/>
          </a:p>
        </p:txBody>
      </p:sp>
      <p:pic>
        <p:nvPicPr>
          <p:cNvPr id="19" name="Picture 18" descr="fftpat.eps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989438" y="2153779"/>
            <a:ext cx="2764964" cy="4172400"/>
          </a:xfrm>
          <a:prstGeom prst="rect">
            <a:avLst/>
          </a:prstGeom>
        </p:spPr>
      </p:pic>
      <p:pic>
        <p:nvPicPr>
          <p:cNvPr id="20" name="Picture 19" descr="romanpat.eps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5492730" y="2153778"/>
            <a:ext cx="2701576" cy="4172400"/>
          </a:xfrm>
          <a:prstGeom prst="rect">
            <a:avLst/>
          </a:prstGeom>
        </p:spPr>
      </p:pic>
      <p:grpSp>
        <p:nvGrpSpPr>
          <p:cNvPr id="21" name="Group 20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22" name="Picture 21" descr="EPSRC_logo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23" name="Picture 34" descr="kcl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24" name="Picture 35" descr="uoe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25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9" name="Picture 37" descr="brum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30" name="Picture 38" descr="crest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26" name="Picture 39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27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28" name="Picture 41"/>
            <p:cNvPicPr>
              <a:picLocks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"/>
          <p:cNvSpPr txBox="1">
            <a:spLocks noChangeArrowheads="1"/>
          </p:cNvSpPr>
          <p:nvPr/>
        </p:nvSpPr>
        <p:spPr bwMode="auto">
          <a:xfrm>
            <a:off x="762000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Modelling the optic and actuators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928662" y="2143116"/>
            <a:ext cx="7215238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Simulate the </a:t>
            </a:r>
            <a:r>
              <a:rPr lang="en-GB" sz="2400" i="0" kern="0" dirty="0" smtClean="0">
                <a:latin typeface="+mn-lt"/>
                <a:cs typeface="+mn-cs"/>
              </a:rPr>
              <a:t>initial form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of the mirror using a deformation matrix</a:t>
            </a: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lang="en-GB" sz="2400" i="0" kern="0" dirty="0" smtClean="0">
                <a:latin typeface="+mn-lt"/>
                <a:cs typeface="+mn-cs"/>
              </a:rPr>
              <a:t>Apply a pattern using the influence functions</a:t>
            </a:r>
            <a:r>
              <a:rPr lang="en-GB" sz="2400" i="0" kern="0" dirty="0">
                <a:latin typeface="+mn-lt"/>
                <a:cs typeface="+mn-cs"/>
              </a:rPr>
              <a:t> </a:t>
            </a:r>
            <a:r>
              <a:rPr lang="en-GB" sz="2400" i="0" kern="0" dirty="0" smtClean="0">
                <a:latin typeface="+mn-lt"/>
                <a:cs typeface="+mn-cs"/>
              </a:rPr>
              <a:t>at eight equal voltage steps between -100V and 100V</a:t>
            </a: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lang="en-GB" sz="2400" i="0" kern="0" dirty="0" smtClean="0">
                <a:latin typeface="+mn-lt"/>
                <a:cs typeface="+mn-cs"/>
              </a:rPr>
              <a:t>Use a least squares fit to find the optimum voltage for that pattern</a:t>
            </a: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lang="en-GB" sz="2400" i="0" kern="0" dirty="0" smtClean="0">
                <a:latin typeface="+mn-lt"/>
                <a:cs typeface="+mn-cs"/>
              </a:rPr>
              <a:t>Add each pattern in turn so each subsequent patterns are the sum of all previous patterns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4" name="Picture 13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5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6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17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2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4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19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20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21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87362"/>
            <a:ext cx="7086600" cy="1112838"/>
          </a:xfrm>
        </p:spPr>
        <p:txBody>
          <a:bodyPr/>
          <a:lstStyle/>
          <a:p>
            <a:r>
              <a:rPr lang="en-US" dirty="0" smtClean="0"/>
              <a:t>Simulated adjustment algorithm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991078"/>
            <a:ext cx="5638800" cy="43335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accent2"/>
                </a:solidFill>
              </a:rPr>
              <a:t>Testing and Mounting</a:t>
            </a:r>
            <a:br>
              <a:rPr lang="en-GB" sz="2800" dirty="0">
                <a:solidFill>
                  <a:schemeClr val="accent2"/>
                </a:solidFill>
              </a:rPr>
            </a:br>
            <a:r>
              <a:rPr lang="en-GB" sz="2800" dirty="0">
                <a:solidFill>
                  <a:schemeClr val="accent2"/>
                </a:solidFill>
              </a:rPr>
              <a:t>of the Optic</a:t>
            </a:r>
          </a:p>
        </p:txBody>
      </p:sp>
      <p:pic>
        <p:nvPicPr>
          <p:cNvPr id="52228" name="Picture 4" descr="TTF00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2060575"/>
            <a:ext cx="5688013" cy="3790950"/>
          </a:xfrm>
          <a:noFill/>
          <a:ln/>
        </p:spPr>
      </p:pic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6156325" y="2205038"/>
            <a:ext cx="2879725" cy="35972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l">
              <a:spcBef>
                <a:spcPct val="50000"/>
              </a:spcBef>
            </a:pPr>
            <a:r>
              <a:rPr lang="en-GB" sz="2000" i="0">
                <a:latin typeface="+mj-lt"/>
              </a:rPr>
              <a:t>	X-ray test facility at the University of Leicester: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>
                <a:latin typeface="+mj-lt"/>
              </a:rPr>
              <a:t>28m long beam pipe.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>
                <a:latin typeface="+mj-lt"/>
              </a:rPr>
              <a:t>Source can operate between 1keV and 50keV.</a:t>
            </a:r>
          </a:p>
          <a:p>
            <a:pPr marL="342900" indent="-342900" algn="l">
              <a:spcBef>
                <a:spcPct val="50000"/>
              </a:spcBef>
              <a:buFontTx/>
              <a:buChar char="•"/>
            </a:pPr>
            <a:r>
              <a:rPr lang="en-GB" sz="2000" i="0">
                <a:latin typeface="+mj-lt"/>
              </a:rPr>
              <a:t>Three stage mounting.</a:t>
            </a:r>
          </a:p>
        </p:txBody>
      </p:sp>
      <p:sp>
        <p:nvSpPr>
          <p:cNvPr id="52244" name="Line 20"/>
          <p:cNvSpPr>
            <a:spLocks noChangeShapeType="1"/>
          </p:cNvSpPr>
          <p:nvPr/>
        </p:nvSpPr>
        <p:spPr bwMode="auto">
          <a:xfrm>
            <a:off x="5580063" y="2060575"/>
            <a:ext cx="360362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>
              <a:latin typeface="+mj-lt"/>
            </a:endParaRPr>
          </a:p>
        </p:txBody>
      </p:sp>
      <p:sp>
        <p:nvSpPr>
          <p:cNvPr id="52245" name="Text Box 21"/>
          <p:cNvSpPr txBox="1">
            <a:spLocks noChangeArrowheads="1"/>
          </p:cNvSpPr>
          <p:nvPr/>
        </p:nvSpPr>
        <p:spPr bwMode="auto">
          <a:xfrm>
            <a:off x="4573588" y="1341438"/>
            <a:ext cx="2303462" cy="7016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l"/>
            <a:r>
              <a:rPr lang="en-GB" sz="2000" i="0" dirty="0">
                <a:latin typeface="+mj-lt"/>
              </a:rPr>
              <a:t>	Optic </a:t>
            </a:r>
            <a:r>
              <a:rPr lang="en-GB" sz="2000" i="0" dirty="0" smtClean="0">
                <a:latin typeface="+mj-lt"/>
              </a:rPr>
              <a:t>was </a:t>
            </a:r>
            <a:r>
              <a:rPr lang="en-GB" sz="2000" i="0" dirty="0">
                <a:latin typeface="+mj-lt"/>
              </a:rPr>
              <a:t>placed here</a:t>
            </a:r>
          </a:p>
        </p:txBody>
      </p:sp>
      <p:sp>
        <p:nvSpPr>
          <p:cNvPr id="52246" name="Line 22"/>
          <p:cNvSpPr>
            <a:spLocks noChangeShapeType="1"/>
          </p:cNvSpPr>
          <p:nvPr/>
        </p:nvSpPr>
        <p:spPr bwMode="auto">
          <a:xfrm>
            <a:off x="2484438" y="1916113"/>
            <a:ext cx="35877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>
              <a:latin typeface="+mj-lt"/>
            </a:endParaRPr>
          </a:p>
        </p:txBody>
      </p:sp>
      <p:sp>
        <p:nvSpPr>
          <p:cNvPr id="52247" name="Text Box 23"/>
          <p:cNvSpPr txBox="1">
            <a:spLocks noChangeArrowheads="1"/>
          </p:cNvSpPr>
          <p:nvPr/>
        </p:nvSpPr>
        <p:spPr bwMode="auto">
          <a:xfrm>
            <a:off x="2051050" y="1531938"/>
            <a:ext cx="1692275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l"/>
            <a:r>
              <a:rPr lang="en-GB" sz="2000" i="0">
                <a:latin typeface="+mj-lt"/>
              </a:rPr>
              <a:t>Detector tank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8" name="Picture 17" descr="EPSRC_logo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9" name="Picture 34" descr="kcl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20" name="Picture 35" descr="uoe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21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5" name="Picture 37" descr="brum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6" name="Picture 38" descr="crest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22" name="Picture 39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23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24" name="Picture 41"/>
            <p:cNvPicPr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</a:rPr>
              <a:t>X-ray Testing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 bwMode="auto">
          <a:xfrm>
            <a:off x="1698620" y="1117606"/>
            <a:ext cx="5746761" cy="668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– Full</a:t>
            </a:r>
            <a:r>
              <a:rPr kumimoji="0" lang="en-GB" sz="2000" b="0" i="0" u="none" strike="noStrike" kern="0" cap="none" spc="0" normalizeH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adjustment of the piezoelectric devices</a:t>
            </a: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Picture 18" descr="romanpat.eps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036819" y="1458701"/>
            <a:ext cx="2479281" cy="3829080"/>
          </a:xfrm>
          <a:prstGeom prst="rect">
            <a:avLst/>
          </a:prstGeom>
        </p:spPr>
      </p:pic>
      <p:pic>
        <p:nvPicPr>
          <p:cNvPr id="20" name="Picture 19" descr="hew.eps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5307202" y="1474598"/>
            <a:ext cx="3044476" cy="3752880"/>
          </a:xfrm>
          <a:prstGeom prst="rect">
            <a:avLst/>
          </a:prstGeom>
        </p:spPr>
      </p:pic>
      <p:grpSp>
        <p:nvGrpSpPr>
          <p:cNvPr id="15" name="Group 14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6" name="Picture 15" descr="EPSRC_logo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7" name="Picture 34" descr="kcl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8" name="Picture 35" descr="uoe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21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5" name="Picture 37" descr="brum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6" name="Picture 38" descr="crest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22" name="Picture 39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23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24" name="Picture 41"/>
            <p:cNvPicPr>
              <a:picLocks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  <p:sp>
        <p:nvSpPr>
          <p:cNvPr id="28" name="TextBox 27"/>
          <p:cNvSpPr txBox="1"/>
          <p:nvPr/>
        </p:nvSpPr>
        <p:spPr>
          <a:xfrm>
            <a:off x="381000" y="4800600"/>
            <a:ext cx="6827510" cy="13603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Font typeface="Arial"/>
              <a:buChar char="•"/>
            </a:pPr>
            <a:r>
              <a:rPr lang="en-US" dirty="0" smtClean="0"/>
              <a:t> </a:t>
            </a:r>
            <a:r>
              <a:rPr lang="en-US" sz="2000" dirty="0" smtClean="0"/>
              <a:t>Could modify the focused spot but failed to optimize focus</a:t>
            </a:r>
          </a:p>
          <a:p>
            <a:pPr algn="l">
              <a:buFont typeface="Arial"/>
              <a:buChar char="•"/>
            </a:pPr>
            <a:r>
              <a:rPr lang="en-US" sz="2000" dirty="0" smtClean="0"/>
              <a:t> The yaw-tilt drives failed so could not align optic correctly</a:t>
            </a:r>
          </a:p>
          <a:p>
            <a:pPr algn="l">
              <a:buFont typeface="Arial"/>
              <a:buChar char="•"/>
            </a:pPr>
            <a:r>
              <a:rPr lang="en-US" sz="2000" dirty="0" smtClean="0"/>
              <a:t>The print-through of the gaps introduces gradient errors </a:t>
            </a:r>
          </a:p>
          <a:p>
            <a:pPr>
              <a:buFont typeface="Arial"/>
              <a:buChar char="•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228600"/>
            <a:ext cx="7696200" cy="1143000"/>
          </a:xfrm>
        </p:spPr>
        <p:txBody>
          <a:bodyPr/>
          <a:lstStyle/>
          <a:p>
            <a:r>
              <a:rPr lang="en-US" sz="3200" dirty="0" smtClean="0"/>
              <a:t>Gap print-through in optimum pattern</a:t>
            </a:r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600" y="1781923"/>
            <a:ext cx="6946900" cy="4675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8229600" cy="1143000"/>
          </a:xfrm>
        </p:spPr>
        <p:txBody>
          <a:bodyPr/>
          <a:lstStyle/>
          <a:p>
            <a:r>
              <a:rPr lang="en-US" sz="3200" dirty="0" smtClean="0"/>
              <a:t>Need to reduce or eliminate gaps</a:t>
            </a:r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1371600"/>
            <a:ext cx="5822950" cy="383710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371600" y="5181600"/>
            <a:ext cx="5160387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Font typeface="Arial"/>
              <a:buChar char="•"/>
            </a:pPr>
            <a:r>
              <a:rPr lang="en-US" sz="2000" dirty="0" smtClean="0"/>
              <a:t> Accurately cut the </a:t>
            </a:r>
            <a:r>
              <a:rPr lang="en-US" sz="2000" dirty="0" err="1" smtClean="0"/>
              <a:t>piezo</a:t>
            </a:r>
            <a:r>
              <a:rPr lang="en-US" sz="2000" dirty="0" smtClean="0"/>
              <a:t> tiles using laser</a:t>
            </a:r>
          </a:p>
          <a:p>
            <a:pPr algn="l">
              <a:buFont typeface="Arial"/>
              <a:buChar char="•"/>
            </a:pPr>
            <a:r>
              <a:rPr lang="en-US" sz="2000" dirty="0" smtClean="0"/>
              <a:t> Fill the residual gap &lt; 0.1 mm with </a:t>
            </a:r>
            <a:r>
              <a:rPr lang="en-US" sz="2000" dirty="0" err="1" smtClean="0"/>
              <a:t>epozy</a:t>
            </a:r>
            <a:endParaRPr lang="en-US" sz="2000" dirty="0" smtClean="0"/>
          </a:p>
          <a:p>
            <a:pPr algn="l">
              <a:buFont typeface="Arial"/>
              <a:buChar char="•"/>
            </a:pPr>
            <a:r>
              <a:rPr lang="en-US" sz="2000" dirty="0" smtClean="0"/>
              <a:t>Control the thickness of epoxy using beads</a:t>
            </a:r>
          </a:p>
          <a:p>
            <a:pPr algn="l">
              <a:buFont typeface="Arial"/>
              <a:buChar char="•"/>
            </a:pPr>
            <a:r>
              <a:rPr lang="en-US" sz="2000" dirty="0" smtClean="0"/>
              <a:t>Accurately cut electrodes to avoid shorts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62200"/>
            <a:ext cx="4267200" cy="4343400"/>
          </a:xfrm>
        </p:spPr>
        <p:txBody>
          <a:bodyPr/>
          <a:lstStyle/>
          <a:p>
            <a:pPr>
              <a:buNone/>
            </a:pPr>
            <a:endParaRPr lang="en-US" sz="2400" dirty="0" smtClean="0"/>
          </a:p>
          <a:p>
            <a:r>
              <a:rPr lang="en-US" sz="2400" dirty="0" smtClean="0"/>
              <a:t>Shell lay-up still supported by mandrel (pre-release)</a:t>
            </a:r>
          </a:p>
          <a:p>
            <a:r>
              <a:rPr lang="en-US" sz="2400" dirty="0" smtClean="0"/>
              <a:t>Combine with manufacture of the lay-up</a:t>
            </a:r>
          </a:p>
          <a:p>
            <a:r>
              <a:rPr lang="en-US" sz="2400" dirty="0" smtClean="0"/>
              <a:t>After release the complete shell can be handled, aligned etc. using the support structure</a:t>
            </a:r>
          </a:p>
          <a:p>
            <a:r>
              <a:rPr lang="en-US" sz="2400" dirty="0" smtClean="0"/>
              <a:t>Use the actuators to adjust figure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7200" y="1279156"/>
            <a:ext cx="4572000" cy="53375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57400" y="152400"/>
            <a:ext cx="67244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Integration of shell into the support structure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chemeClr val="accent2"/>
                </a:solidFill>
              </a:rPr>
              <a:t>Summary and future work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99343" name="Rectangle 15"/>
          <p:cNvSpPr>
            <a:spLocks noGrp="1" noChangeArrowheads="1"/>
          </p:cNvSpPr>
          <p:nvPr>
            <p:ph type="body" idx="1"/>
          </p:nvPr>
        </p:nvSpPr>
        <p:spPr>
          <a:xfrm>
            <a:off x="1447800" y="1295400"/>
            <a:ext cx="7696200" cy="4648200"/>
          </a:xfrm>
          <a:noFill/>
          <a:ln/>
        </p:spPr>
        <p:txBody>
          <a:bodyPr/>
          <a:lstStyle/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>
                <a:latin typeface="+mj-lt"/>
              </a:rPr>
              <a:t>We have developed a manufacturing process for producing thin, actively adjustable X-ray reflecting shells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>
                <a:latin typeface="+mj-lt"/>
              </a:rPr>
              <a:t>There is a problem with print-through of gaps between the </a:t>
            </a:r>
            <a:r>
              <a:rPr lang="en-GB" sz="1600" dirty="0" err="1" smtClean="0">
                <a:latin typeface="+mj-lt"/>
              </a:rPr>
              <a:t>piezo</a:t>
            </a:r>
            <a:r>
              <a:rPr lang="en-GB" sz="1600" dirty="0" smtClean="0">
                <a:latin typeface="+mj-lt"/>
              </a:rPr>
              <a:t> tiles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>
                <a:latin typeface="+mj-lt"/>
              </a:rPr>
              <a:t>The measured influence functions of the actuators agree well with the FEA predictions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>
                <a:latin typeface="+mj-lt"/>
              </a:rPr>
              <a:t>Simulations indicate that the figure can be adjusted to improve the angular resolution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dirty="0" smtClean="0">
                <a:solidFill>
                  <a:schemeClr val="accent2"/>
                </a:solidFill>
                <a:latin typeface="+mj-lt"/>
              </a:rPr>
              <a:t>Future work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/>
              <a:t>New piezoelectric designs and tessellations</a:t>
            </a:r>
          </a:p>
          <a:p>
            <a:pPr lvl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400" dirty="0" smtClean="0"/>
              <a:t>Longer  piezoelectric devices  with printed electrodes</a:t>
            </a:r>
          </a:p>
          <a:p>
            <a:pPr lvl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400" dirty="0" smtClean="0"/>
              <a:t>Accurately cut </a:t>
            </a:r>
            <a:r>
              <a:rPr lang="en-GB" sz="1400" dirty="0" err="1" smtClean="0"/>
              <a:t>piezo</a:t>
            </a:r>
            <a:r>
              <a:rPr lang="en-GB" sz="1400" dirty="0" smtClean="0"/>
              <a:t> tiles</a:t>
            </a:r>
          </a:p>
          <a:p>
            <a:pPr lvl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400" dirty="0" smtClean="0"/>
              <a:t>Control of glue thickness</a:t>
            </a:r>
          </a:p>
          <a:p>
            <a:pPr lvl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400" dirty="0" smtClean="0"/>
              <a:t>Brick pattern?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/>
              <a:t>Combine the integration of the </a:t>
            </a:r>
            <a:r>
              <a:rPr lang="en-GB" sz="1600" dirty="0" err="1" smtClean="0"/>
              <a:t>piezo</a:t>
            </a:r>
            <a:r>
              <a:rPr lang="en-GB" sz="1600" dirty="0" smtClean="0"/>
              <a:t> electric tiles and integration into the support structure into a single process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/>
              <a:t>Normal incidence optical metrology (</a:t>
            </a:r>
            <a:r>
              <a:rPr lang="en-GB" sz="1600" dirty="0" err="1" smtClean="0"/>
              <a:t>Fizeau</a:t>
            </a:r>
            <a:r>
              <a:rPr lang="en-GB" sz="1600" dirty="0" smtClean="0"/>
              <a:t> interferometer already commissioned) to measure the influence functions and perform the initial figure adjustment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600" dirty="0" smtClean="0"/>
              <a:t>2</a:t>
            </a:r>
            <a:r>
              <a:rPr lang="en-GB" sz="1600" baseline="30000" dirty="0" smtClean="0"/>
              <a:t>nd</a:t>
            </a:r>
            <a:r>
              <a:rPr lang="en-GB" sz="1600" dirty="0" smtClean="0"/>
              <a:t> prototype now being manufactured – metrology and testing in 2010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32" y="6119836"/>
            <a:ext cx="9144000" cy="666750"/>
            <a:chOff x="32" y="6119836"/>
            <a:chExt cx="9144000" cy="666750"/>
          </a:xfrm>
        </p:grpSpPr>
        <p:pic>
          <p:nvPicPr>
            <p:cNvPr id="13" name="Picture 12" descr="EPSRC_logo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15272" y="6273167"/>
              <a:ext cx="1214446" cy="433113"/>
            </a:xfrm>
            <a:prstGeom prst="rect">
              <a:avLst/>
            </a:prstGeom>
          </p:spPr>
        </p:pic>
        <p:pic>
          <p:nvPicPr>
            <p:cNvPr id="14" name="Picture 34" descr="kc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889017" y="6193654"/>
              <a:ext cx="644525" cy="592138"/>
            </a:xfrm>
            <a:prstGeom prst="rect">
              <a:avLst/>
            </a:prstGeom>
            <a:noFill/>
          </p:spPr>
        </p:pic>
        <p:pic>
          <p:nvPicPr>
            <p:cNvPr id="15" name="Picture 35" descr="uo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27545" y="6192861"/>
              <a:ext cx="593725" cy="593725"/>
            </a:xfrm>
            <a:prstGeom prst="rect">
              <a:avLst/>
            </a:prstGeom>
            <a:noFill/>
          </p:spPr>
        </p:pic>
        <p:grpSp>
          <p:nvGrpSpPr>
            <p:cNvPr id="16" name="Group 36"/>
            <p:cNvGrpSpPr>
              <a:grpSpLocks noChangeAspect="1"/>
            </p:cNvGrpSpPr>
            <p:nvPr/>
          </p:nvGrpSpPr>
          <p:grpSpPr bwMode="auto">
            <a:xfrm>
              <a:off x="3820189" y="6273823"/>
              <a:ext cx="1774825" cy="431800"/>
              <a:chOff x="839" y="346"/>
              <a:chExt cx="1118" cy="288"/>
            </a:xfrm>
          </p:grpSpPr>
          <p:pic>
            <p:nvPicPr>
              <p:cNvPr id="20" name="Picture 37" descr="brum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111" y="391"/>
                <a:ext cx="846" cy="204"/>
              </a:xfrm>
              <a:prstGeom prst="rect">
                <a:avLst/>
              </a:prstGeom>
              <a:noFill/>
            </p:spPr>
          </p:pic>
          <p:pic>
            <p:nvPicPr>
              <p:cNvPr id="21" name="Picture 38" descr="cres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839" y="346"/>
                <a:ext cx="234" cy="288"/>
              </a:xfrm>
              <a:prstGeom prst="rect">
                <a:avLst/>
              </a:prstGeom>
              <a:noFill/>
            </p:spPr>
          </p:pic>
        </p:grpSp>
        <p:pic>
          <p:nvPicPr>
            <p:cNvPr id="17" name="Picture 39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9420" y="6273823"/>
              <a:ext cx="1562100" cy="431800"/>
            </a:xfrm>
            <a:prstGeom prst="rect">
              <a:avLst/>
            </a:prstGeom>
            <a:noFill/>
          </p:spPr>
        </p:pic>
        <p:sp>
          <p:nvSpPr>
            <p:cNvPr id="18" name="Line 40"/>
            <p:cNvSpPr>
              <a:spLocks noChangeShapeType="1"/>
            </p:cNvSpPr>
            <p:nvPr/>
          </p:nvSpPr>
          <p:spPr bwMode="auto">
            <a:xfrm>
              <a:off x="32" y="6119836"/>
              <a:ext cx="91440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pic>
          <p:nvPicPr>
            <p:cNvPr id="19" name="Picture 41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035523" y="6273823"/>
              <a:ext cx="1490663" cy="43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12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12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3957</TotalTime>
  <Words>1062</Words>
  <Application>Microsoft Macintosh PowerPoint</Application>
  <PresentationFormat>On-screen Show (4:3)</PresentationFormat>
  <Paragraphs>135</Paragraphs>
  <Slides>23</Slides>
  <Notes>15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Default Design</vt:lpstr>
      <vt:lpstr>Adaptive  Thin Shell Grazing Incidence X-ray Mirrors</vt:lpstr>
      <vt:lpstr>Overview</vt:lpstr>
      <vt:lpstr>Angular resolution and sufficient detected flux are both important</vt:lpstr>
      <vt:lpstr>The problem</vt:lpstr>
      <vt:lpstr>Active / adaptive optics</vt:lpstr>
      <vt:lpstr>Adaptive Grazing Incidence X-ray Optics</vt:lpstr>
      <vt:lpstr>Adaptive X-ray Optic Prototype Design</vt:lpstr>
      <vt:lpstr>Adaptive X-ray Optic Shell Substrate Manufacture – Electroless Ni</vt:lpstr>
      <vt:lpstr>Adaptive X-ray Optic Prototype Piezoelectric devices</vt:lpstr>
      <vt:lpstr>Completed thin shell optic</vt:lpstr>
      <vt:lpstr>– Measurements with the Long Trace Profiler at Daresbury</vt:lpstr>
      <vt:lpstr>Problem – actuator print-through</vt:lpstr>
      <vt:lpstr>Measured actuator response using Long Trace Profilometer at Daresbury</vt:lpstr>
      <vt:lpstr>Sequence of influence functions measured and predicted</vt:lpstr>
      <vt:lpstr>- Choice of patterns</vt:lpstr>
      <vt:lpstr>Slide 16</vt:lpstr>
      <vt:lpstr>Simulated adjustment algorithm</vt:lpstr>
      <vt:lpstr>Testing and Mounting of the Optic</vt:lpstr>
      <vt:lpstr>X-ray Testing</vt:lpstr>
      <vt:lpstr>Gap print-through in optimum pattern</vt:lpstr>
      <vt:lpstr>Need to reduce or eliminate gaps</vt:lpstr>
      <vt:lpstr>Slide 22</vt:lpstr>
      <vt:lpstr>Summary and future work</vt:lpstr>
    </vt:vector>
  </TitlesOfParts>
  <Company>UCL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X-ray Optics</dc:title>
  <dc:creator>Peter Doel</dc:creator>
  <cp:lastModifiedBy>Richard Willingale</cp:lastModifiedBy>
  <cp:revision>226</cp:revision>
  <dcterms:created xsi:type="dcterms:W3CDTF">2009-12-09T11:05:46Z</dcterms:created>
  <dcterms:modified xsi:type="dcterms:W3CDTF">2009-12-09T11:09:39Z</dcterms:modified>
</cp:coreProperties>
</file>